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3" r:id="rId2"/>
  </p:sldMasterIdLst>
  <p:notesMasterIdLst>
    <p:notesMasterId r:id="rId30"/>
  </p:notesMasterIdLst>
  <p:sldIdLst>
    <p:sldId id="503" r:id="rId3"/>
    <p:sldId id="295" r:id="rId4"/>
    <p:sldId id="416" r:id="rId5"/>
    <p:sldId id="405" r:id="rId6"/>
    <p:sldId id="385" r:id="rId7"/>
    <p:sldId id="406" r:id="rId8"/>
    <p:sldId id="285" r:id="rId9"/>
    <p:sldId id="511" r:id="rId10"/>
    <p:sldId id="510" r:id="rId11"/>
    <p:sldId id="632" r:id="rId12"/>
    <p:sldId id="516" r:id="rId13"/>
    <p:sldId id="505" r:id="rId14"/>
    <p:sldId id="504" r:id="rId15"/>
    <p:sldId id="506" r:id="rId16"/>
    <p:sldId id="512" r:id="rId17"/>
    <p:sldId id="507" r:id="rId18"/>
    <p:sldId id="508" r:id="rId19"/>
    <p:sldId id="509" r:id="rId20"/>
    <p:sldId id="519" r:id="rId21"/>
    <p:sldId id="534" r:id="rId22"/>
    <p:sldId id="532" r:id="rId23"/>
    <p:sldId id="517" r:id="rId24"/>
    <p:sldId id="518" r:id="rId25"/>
    <p:sldId id="535" r:id="rId26"/>
    <p:sldId id="520" r:id="rId27"/>
    <p:sldId id="530" r:id="rId28"/>
    <p:sldId id="53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7122" autoAdjust="0"/>
  </p:normalViewPr>
  <p:slideViewPr>
    <p:cSldViewPr snapToGrid="0" snapToObjects="1">
      <p:cViewPr varScale="1">
        <p:scale>
          <a:sx n="87" d="100"/>
          <a:sy n="87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96989-D2FA-4C2F-AC21-EC86438C03A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C221A92-8101-42F1-87EF-16222B5EDD20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Output Signal Conditioning and Interfacing</a:t>
          </a:r>
        </a:p>
      </dgm:t>
    </dgm:pt>
    <dgm:pt modelId="{56A577E1-8575-4BFB-8A05-19F990F6AC3C}" type="parTrans" cxnId="{FAD859EC-F805-4238-8A22-F3E447AA6EE4}">
      <dgm:prSet/>
      <dgm:spPr/>
      <dgm:t>
        <a:bodyPr/>
        <a:lstStyle/>
        <a:p>
          <a:endParaRPr lang="en-AU"/>
        </a:p>
      </dgm:t>
    </dgm:pt>
    <dgm:pt modelId="{784F4A4A-5555-4F18-9D9C-4F7D84F40718}" type="sibTrans" cxnId="{FAD859EC-F805-4238-8A22-F3E447AA6EE4}">
      <dgm:prSet/>
      <dgm:spPr>
        <a:ln w="57150"/>
      </dgm:spPr>
      <dgm:t>
        <a:bodyPr/>
        <a:lstStyle/>
        <a:p>
          <a:endParaRPr lang="en-AU"/>
        </a:p>
      </dgm:t>
    </dgm:pt>
    <dgm:pt modelId="{308D649E-3D3D-47A4-9694-90B85EF66778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Actuators</a:t>
          </a:r>
        </a:p>
      </dgm:t>
    </dgm:pt>
    <dgm:pt modelId="{7E9A9099-7889-47EB-AE81-45F3EA588F20}" type="parTrans" cxnId="{63DF20E6-155F-44E6-891E-48DEEFB57090}">
      <dgm:prSet/>
      <dgm:spPr/>
      <dgm:t>
        <a:bodyPr/>
        <a:lstStyle/>
        <a:p>
          <a:endParaRPr lang="en-AU"/>
        </a:p>
      </dgm:t>
    </dgm:pt>
    <dgm:pt modelId="{ABE00013-4D4D-45EA-8BE5-72430A0562BA}" type="sibTrans" cxnId="{63DF20E6-155F-44E6-891E-48DEEFB57090}">
      <dgm:prSet/>
      <dgm:spPr>
        <a:ln w="57150"/>
      </dgm:spPr>
      <dgm:t>
        <a:bodyPr/>
        <a:lstStyle/>
        <a:p>
          <a:endParaRPr lang="en-AU"/>
        </a:p>
      </dgm:t>
    </dgm:pt>
    <dgm:pt modelId="{7CC67052-6168-4595-8DA3-82A7D67F7D3A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Sensors</a:t>
          </a:r>
        </a:p>
      </dgm:t>
    </dgm:pt>
    <dgm:pt modelId="{D459AE67-6BAD-4013-BBAF-6B3361A20F5B}" type="parTrans" cxnId="{E802CA67-D5E7-4D35-80B5-32275FEDDAA0}">
      <dgm:prSet/>
      <dgm:spPr/>
      <dgm:t>
        <a:bodyPr/>
        <a:lstStyle/>
        <a:p>
          <a:endParaRPr lang="en-AU"/>
        </a:p>
      </dgm:t>
    </dgm:pt>
    <dgm:pt modelId="{A65490A1-C5F6-47BE-B0BB-8523DFB5A8A3}" type="sibTrans" cxnId="{E802CA67-D5E7-4D35-80B5-32275FEDDAA0}">
      <dgm:prSet/>
      <dgm:spPr>
        <a:ln w="57150"/>
      </dgm:spPr>
      <dgm:t>
        <a:bodyPr/>
        <a:lstStyle/>
        <a:p>
          <a:endParaRPr lang="en-AU"/>
        </a:p>
      </dgm:t>
    </dgm:pt>
    <dgm:pt modelId="{0BA39247-A9D5-4843-A66A-9A1DDEBBBFD9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Input Signal Conditioning and Interfacing</a:t>
          </a:r>
        </a:p>
      </dgm:t>
    </dgm:pt>
    <dgm:pt modelId="{68C01B2F-3B82-46CC-85D7-4C3A49E8DA17}" type="parTrans" cxnId="{0EAE9C3F-93AA-426A-9E53-81D199222DE5}">
      <dgm:prSet/>
      <dgm:spPr/>
      <dgm:t>
        <a:bodyPr/>
        <a:lstStyle/>
        <a:p>
          <a:endParaRPr lang="en-AU"/>
        </a:p>
      </dgm:t>
    </dgm:pt>
    <dgm:pt modelId="{9497AC26-4906-41FD-8333-D57F2D93A369}" type="sibTrans" cxnId="{0EAE9C3F-93AA-426A-9E53-81D199222DE5}">
      <dgm:prSet/>
      <dgm:spPr>
        <a:ln w="57150"/>
      </dgm:spPr>
      <dgm:t>
        <a:bodyPr/>
        <a:lstStyle/>
        <a:p>
          <a:endParaRPr lang="en-AU"/>
        </a:p>
      </dgm:t>
    </dgm:pt>
    <dgm:pt modelId="{4D88BC1B-CF2B-4E6F-9F99-C465D6C755B9}">
      <dgm:prSet phldrT="[Text]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Digital Control Architectures</a:t>
          </a:r>
        </a:p>
      </dgm:t>
    </dgm:pt>
    <dgm:pt modelId="{AE4269B1-5EF8-4B3C-B5A8-7A36090420EF}" type="parTrans" cxnId="{356763EA-045C-44FC-AA27-01F04F042457}">
      <dgm:prSet/>
      <dgm:spPr/>
      <dgm:t>
        <a:bodyPr/>
        <a:lstStyle/>
        <a:p>
          <a:endParaRPr lang="en-AU"/>
        </a:p>
      </dgm:t>
    </dgm:pt>
    <dgm:pt modelId="{0F96C9D9-12D9-4A94-8D1F-2DEA35B5A696}" type="sibTrans" cxnId="{356763EA-045C-44FC-AA27-01F04F042457}">
      <dgm:prSet/>
      <dgm:spPr>
        <a:ln w="57150"/>
      </dgm:spPr>
      <dgm:t>
        <a:bodyPr/>
        <a:lstStyle/>
        <a:p>
          <a:endParaRPr lang="en-AU"/>
        </a:p>
      </dgm:t>
    </dgm:pt>
    <dgm:pt modelId="{80A20A0B-B9CE-48E1-8908-D98DCEF351DA}" type="pres">
      <dgm:prSet presAssocID="{A6896989-D2FA-4C2F-AC21-EC86438C03A3}" presName="cycle" presStyleCnt="0">
        <dgm:presLayoutVars>
          <dgm:dir/>
          <dgm:resizeHandles val="exact"/>
        </dgm:presLayoutVars>
      </dgm:prSet>
      <dgm:spPr/>
    </dgm:pt>
    <dgm:pt modelId="{447CDF7C-EE9E-42AE-8F0C-D42D5139E87A}" type="pres">
      <dgm:prSet presAssocID="{EC221A92-8101-42F1-87EF-16222B5EDD20}" presName="node" presStyleLbl="node1" presStyleIdx="0" presStyleCnt="5" custScaleX="124046" custScaleY="138566">
        <dgm:presLayoutVars>
          <dgm:bulletEnabled val="1"/>
        </dgm:presLayoutVars>
      </dgm:prSet>
      <dgm:spPr/>
    </dgm:pt>
    <dgm:pt modelId="{42E91D5D-C3C0-4FD1-BECB-1DD8397C652C}" type="pres">
      <dgm:prSet presAssocID="{EC221A92-8101-42F1-87EF-16222B5EDD20}" presName="spNode" presStyleCnt="0"/>
      <dgm:spPr/>
    </dgm:pt>
    <dgm:pt modelId="{AD94C4CB-BEEC-4756-A279-CBAE795946B4}" type="pres">
      <dgm:prSet presAssocID="{784F4A4A-5555-4F18-9D9C-4F7D84F40718}" presName="sibTrans" presStyleLbl="sibTrans1D1" presStyleIdx="0" presStyleCnt="5"/>
      <dgm:spPr/>
    </dgm:pt>
    <dgm:pt modelId="{9FB4ED7B-713B-40AA-BFEB-7303BF627D3E}" type="pres">
      <dgm:prSet presAssocID="{308D649E-3D3D-47A4-9694-90B85EF66778}" presName="node" presStyleLbl="node1" presStyleIdx="1" presStyleCnt="5" custScaleX="124046" custScaleY="138566" custRadScaleRad="120877" custRadScaleInc="28282">
        <dgm:presLayoutVars>
          <dgm:bulletEnabled val="1"/>
        </dgm:presLayoutVars>
      </dgm:prSet>
      <dgm:spPr/>
    </dgm:pt>
    <dgm:pt modelId="{7E60A92B-80FF-4B2E-871C-6CBFFD877ECF}" type="pres">
      <dgm:prSet presAssocID="{308D649E-3D3D-47A4-9694-90B85EF66778}" presName="spNode" presStyleCnt="0"/>
      <dgm:spPr/>
    </dgm:pt>
    <dgm:pt modelId="{FB57DDF6-B270-4A40-9ABC-77C3B2C6FAE2}" type="pres">
      <dgm:prSet presAssocID="{ABE00013-4D4D-45EA-8BE5-72430A0562BA}" presName="sibTrans" presStyleLbl="sibTrans1D1" presStyleIdx="1" presStyleCnt="5"/>
      <dgm:spPr/>
    </dgm:pt>
    <dgm:pt modelId="{DD8E167E-167E-4659-8FCA-5351B41C31DA}" type="pres">
      <dgm:prSet presAssocID="{7CC67052-6168-4595-8DA3-82A7D67F7D3A}" presName="node" presStyleLbl="node1" presStyleIdx="2" presStyleCnt="5" custScaleX="124046" custScaleY="138566" custRadScaleRad="104787" custRadScaleInc="-7357">
        <dgm:presLayoutVars>
          <dgm:bulletEnabled val="1"/>
        </dgm:presLayoutVars>
      </dgm:prSet>
      <dgm:spPr/>
    </dgm:pt>
    <dgm:pt modelId="{8C8B5A3B-9BFF-4343-A3D8-E196A7058531}" type="pres">
      <dgm:prSet presAssocID="{7CC67052-6168-4595-8DA3-82A7D67F7D3A}" presName="spNode" presStyleCnt="0"/>
      <dgm:spPr/>
    </dgm:pt>
    <dgm:pt modelId="{6CF5A43E-BE38-4D26-A884-D19A53EFE140}" type="pres">
      <dgm:prSet presAssocID="{A65490A1-C5F6-47BE-B0BB-8523DFB5A8A3}" presName="sibTrans" presStyleLbl="sibTrans1D1" presStyleIdx="2" presStyleCnt="5"/>
      <dgm:spPr/>
    </dgm:pt>
    <dgm:pt modelId="{071554C9-D1A9-49E9-806D-D1A3C5A1B1E4}" type="pres">
      <dgm:prSet presAssocID="{0BA39247-A9D5-4843-A66A-9A1DDEBBBFD9}" presName="node" presStyleLbl="node1" presStyleIdx="3" presStyleCnt="5" custScaleX="123971" custScaleY="138436" custRadScaleRad="105387" custRadScaleInc="9220">
        <dgm:presLayoutVars>
          <dgm:bulletEnabled val="1"/>
        </dgm:presLayoutVars>
      </dgm:prSet>
      <dgm:spPr/>
    </dgm:pt>
    <dgm:pt modelId="{20F70294-D8CD-4C87-9BF5-E597DFCD3704}" type="pres">
      <dgm:prSet presAssocID="{0BA39247-A9D5-4843-A66A-9A1DDEBBBFD9}" presName="spNode" presStyleCnt="0"/>
      <dgm:spPr/>
    </dgm:pt>
    <dgm:pt modelId="{7CBDBD04-24B1-4BAF-9447-05E3FBF316A8}" type="pres">
      <dgm:prSet presAssocID="{9497AC26-4906-41FD-8333-D57F2D93A369}" presName="sibTrans" presStyleLbl="sibTrans1D1" presStyleIdx="3" presStyleCnt="5"/>
      <dgm:spPr/>
    </dgm:pt>
    <dgm:pt modelId="{65C850BE-62CF-490A-AF2A-D34B200B77E8}" type="pres">
      <dgm:prSet presAssocID="{4D88BC1B-CF2B-4E6F-9F99-C465D6C755B9}" presName="node" presStyleLbl="node1" presStyleIdx="4" presStyleCnt="5" custScaleX="124046" custScaleY="138566" custRadScaleRad="125737" custRadScaleInc="-28202">
        <dgm:presLayoutVars>
          <dgm:bulletEnabled val="1"/>
        </dgm:presLayoutVars>
      </dgm:prSet>
      <dgm:spPr/>
    </dgm:pt>
    <dgm:pt modelId="{807DC92A-4E79-41A9-99E1-AD095213668E}" type="pres">
      <dgm:prSet presAssocID="{4D88BC1B-CF2B-4E6F-9F99-C465D6C755B9}" presName="spNode" presStyleCnt="0"/>
      <dgm:spPr/>
    </dgm:pt>
    <dgm:pt modelId="{F8CBA492-D8E1-404F-A28B-2E95E84F72DC}" type="pres">
      <dgm:prSet presAssocID="{0F96C9D9-12D9-4A94-8D1F-2DEA35B5A696}" presName="sibTrans" presStyleLbl="sibTrans1D1" presStyleIdx="4" presStyleCnt="5"/>
      <dgm:spPr/>
    </dgm:pt>
  </dgm:ptLst>
  <dgm:cxnLst>
    <dgm:cxn modelId="{E6CD731A-B576-491E-AD00-A4EB07EC1D1F}" type="presOf" srcId="{4D88BC1B-CF2B-4E6F-9F99-C465D6C755B9}" destId="{65C850BE-62CF-490A-AF2A-D34B200B77E8}" srcOrd="0" destOrd="0" presId="urn:microsoft.com/office/officeart/2005/8/layout/cycle5"/>
    <dgm:cxn modelId="{3C173529-436A-4F50-B953-2B891451BBAD}" type="presOf" srcId="{A65490A1-C5F6-47BE-B0BB-8523DFB5A8A3}" destId="{6CF5A43E-BE38-4D26-A884-D19A53EFE140}" srcOrd="0" destOrd="0" presId="urn:microsoft.com/office/officeart/2005/8/layout/cycle5"/>
    <dgm:cxn modelId="{0EAE9C3F-93AA-426A-9E53-81D199222DE5}" srcId="{A6896989-D2FA-4C2F-AC21-EC86438C03A3}" destId="{0BA39247-A9D5-4843-A66A-9A1DDEBBBFD9}" srcOrd="3" destOrd="0" parTransId="{68C01B2F-3B82-46CC-85D7-4C3A49E8DA17}" sibTransId="{9497AC26-4906-41FD-8333-D57F2D93A369}"/>
    <dgm:cxn modelId="{E802CA67-D5E7-4D35-80B5-32275FEDDAA0}" srcId="{A6896989-D2FA-4C2F-AC21-EC86438C03A3}" destId="{7CC67052-6168-4595-8DA3-82A7D67F7D3A}" srcOrd="2" destOrd="0" parTransId="{D459AE67-6BAD-4013-BBAF-6B3361A20F5B}" sibTransId="{A65490A1-C5F6-47BE-B0BB-8523DFB5A8A3}"/>
    <dgm:cxn modelId="{C1C6E772-9FC0-4322-BCBA-42B247A48771}" type="presOf" srcId="{7CC67052-6168-4595-8DA3-82A7D67F7D3A}" destId="{DD8E167E-167E-4659-8FCA-5351B41C31DA}" srcOrd="0" destOrd="0" presId="urn:microsoft.com/office/officeart/2005/8/layout/cycle5"/>
    <dgm:cxn modelId="{29E23C95-3C88-439C-AB20-79FE8B48081A}" type="presOf" srcId="{784F4A4A-5555-4F18-9D9C-4F7D84F40718}" destId="{AD94C4CB-BEEC-4756-A279-CBAE795946B4}" srcOrd="0" destOrd="0" presId="urn:microsoft.com/office/officeart/2005/8/layout/cycle5"/>
    <dgm:cxn modelId="{76BA3F9C-0363-4AA5-A655-D7CDFF769973}" type="presOf" srcId="{ABE00013-4D4D-45EA-8BE5-72430A0562BA}" destId="{FB57DDF6-B270-4A40-9ABC-77C3B2C6FAE2}" srcOrd="0" destOrd="0" presId="urn:microsoft.com/office/officeart/2005/8/layout/cycle5"/>
    <dgm:cxn modelId="{C9F15EBB-8A79-4556-A8AA-D6163C1A96BB}" type="presOf" srcId="{0BA39247-A9D5-4843-A66A-9A1DDEBBBFD9}" destId="{071554C9-D1A9-49E9-806D-D1A3C5A1B1E4}" srcOrd="0" destOrd="0" presId="urn:microsoft.com/office/officeart/2005/8/layout/cycle5"/>
    <dgm:cxn modelId="{E8D6AECB-1ECC-4EC1-BF3D-E8F15B1CA8A5}" type="presOf" srcId="{EC221A92-8101-42F1-87EF-16222B5EDD20}" destId="{447CDF7C-EE9E-42AE-8F0C-D42D5139E87A}" srcOrd="0" destOrd="0" presId="urn:microsoft.com/office/officeart/2005/8/layout/cycle5"/>
    <dgm:cxn modelId="{F83D7BCF-F1FA-48C6-A98A-83EAA28ED5D7}" type="presOf" srcId="{0F96C9D9-12D9-4A94-8D1F-2DEA35B5A696}" destId="{F8CBA492-D8E1-404F-A28B-2E95E84F72DC}" srcOrd="0" destOrd="0" presId="urn:microsoft.com/office/officeart/2005/8/layout/cycle5"/>
    <dgm:cxn modelId="{1EB26DD0-2669-4256-9B06-D25D1C3AEF3F}" type="presOf" srcId="{308D649E-3D3D-47A4-9694-90B85EF66778}" destId="{9FB4ED7B-713B-40AA-BFEB-7303BF627D3E}" srcOrd="0" destOrd="0" presId="urn:microsoft.com/office/officeart/2005/8/layout/cycle5"/>
    <dgm:cxn modelId="{63DF20E6-155F-44E6-891E-48DEEFB57090}" srcId="{A6896989-D2FA-4C2F-AC21-EC86438C03A3}" destId="{308D649E-3D3D-47A4-9694-90B85EF66778}" srcOrd="1" destOrd="0" parTransId="{7E9A9099-7889-47EB-AE81-45F3EA588F20}" sibTransId="{ABE00013-4D4D-45EA-8BE5-72430A0562BA}"/>
    <dgm:cxn modelId="{356763EA-045C-44FC-AA27-01F04F042457}" srcId="{A6896989-D2FA-4C2F-AC21-EC86438C03A3}" destId="{4D88BC1B-CF2B-4E6F-9F99-C465D6C755B9}" srcOrd="4" destOrd="0" parTransId="{AE4269B1-5EF8-4B3C-B5A8-7A36090420EF}" sibTransId="{0F96C9D9-12D9-4A94-8D1F-2DEA35B5A696}"/>
    <dgm:cxn modelId="{FAD859EC-F805-4238-8A22-F3E447AA6EE4}" srcId="{A6896989-D2FA-4C2F-AC21-EC86438C03A3}" destId="{EC221A92-8101-42F1-87EF-16222B5EDD20}" srcOrd="0" destOrd="0" parTransId="{56A577E1-8575-4BFB-8A05-19F990F6AC3C}" sibTransId="{784F4A4A-5555-4F18-9D9C-4F7D84F40718}"/>
    <dgm:cxn modelId="{EF1264F5-6BEB-43FA-99C1-F0BA6FE30253}" type="presOf" srcId="{9497AC26-4906-41FD-8333-D57F2D93A369}" destId="{7CBDBD04-24B1-4BAF-9447-05E3FBF316A8}" srcOrd="0" destOrd="0" presId="urn:microsoft.com/office/officeart/2005/8/layout/cycle5"/>
    <dgm:cxn modelId="{BAD3DAF6-DE26-4712-9EA3-3024B096C0A0}" type="presOf" srcId="{A6896989-D2FA-4C2F-AC21-EC86438C03A3}" destId="{80A20A0B-B9CE-48E1-8908-D98DCEF351DA}" srcOrd="0" destOrd="0" presId="urn:microsoft.com/office/officeart/2005/8/layout/cycle5"/>
    <dgm:cxn modelId="{92D30F2F-3D8A-4D88-BAE0-A8622063DF98}" type="presParOf" srcId="{80A20A0B-B9CE-48E1-8908-D98DCEF351DA}" destId="{447CDF7C-EE9E-42AE-8F0C-D42D5139E87A}" srcOrd="0" destOrd="0" presId="urn:microsoft.com/office/officeart/2005/8/layout/cycle5"/>
    <dgm:cxn modelId="{648E0B32-A3B0-4462-9D02-BB145F9CBE5A}" type="presParOf" srcId="{80A20A0B-B9CE-48E1-8908-D98DCEF351DA}" destId="{42E91D5D-C3C0-4FD1-BECB-1DD8397C652C}" srcOrd="1" destOrd="0" presId="urn:microsoft.com/office/officeart/2005/8/layout/cycle5"/>
    <dgm:cxn modelId="{12B98126-0256-4E07-947B-2292055EAAF1}" type="presParOf" srcId="{80A20A0B-B9CE-48E1-8908-D98DCEF351DA}" destId="{AD94C4CB-BEEC-4756-A279-CBAE795946B4}" srcOrd="2" destOrd="0" presId="urn:microsoft.com/office/officeart/2005/8/layout/cycle5"/>
    <dgm:cxn modelId="{D8884C6C-2026-49B1-93B3-37019B77B3B2}" type="presParOf" srcId="{80A20A0B-B9CE-48E1-8908-D98DCEF351DA}" destId="{9FB4ED7B-713B-40AA-BFEB-7303BF627D3E}" srcOrd="3" destOrd="0" presId="urn:microsoft.com/office/officeart/2005/8/layout/cycle5"/>
    <dgm:cxn modelId="{E65A65AA-2406-475E-B797-62F021E4F424}" type="presParOf" srcId="{80A20A0B-B9CE-48E1-8908-D98DCEF351DA}" destId="{7E60A92B-80FF-4B2E-871C-6CBFFD877ECF}" srcOrd="4" destOrd="0" presId="urn:microsoft.com/office/officeart/2005/8/layout/cycle5"/>
    <dgm:cxn modelId="{E0BC5F1E-7351-4C4F-8808-CFA754A886E6}" type="presParOf" srcId="{80A20A0B-B9CE-48E1-8908-D98DCEF351DA}" destId="{FB57DDF6-B270-4A40-9ABC-77C3B2C6FAE2}" srcOrd="5" destOrd="0" presId="urn:microsoft.com/office/officeart/2005/8/layout/cycle5"/>
    <dgm:cxn modelId="{BA1446FD-AE97-4988-841C-6210892FDD5D}" type="presParOf" srcId="{80A20A0B-B9CE-48E1-8908-D98DCEF351DA}" destId="{DD8E167E-167E-4659-8FCA-5351B41C31DA}" srcOrd="6" destOrd="0" presId="urn:microsoft.com/office/officeart/2005/8/layout/cycle5"/>
    <dgm:cxn modelId="{4DD8B33E-E495-4714-8414-4D87DFBF75B8}" type="presParOf" srcId="{80A20A0B-B9CE-48E1-8908-D98DCEF351DA}" destId="{8C8B5A3B-9BFF-4343-A3D8-E196A7058531}" srcOrd="7" destOrd="0" presId="urn:microsoft.com/office/officeart/2005/8/layout/cycle5"/>
    <dgm:cxn modelId="{259DE8A3-B7D4-407A-902D-69249B936ABE}" type="presParOf" srcId="{80A20A0B-B9CE-48E1-8908-D98DCEF351DA}" destId="{6CF5A43E-BE38-4D26-A884-D19A53EFE140}" srcOrd="8" destOrd="0" presId="urn:microsoft.com/office/officeart/2005/8/layout/cycle5"/>
    <dgm:cxn modelId="{5FFAEDB1-96C6-4F92-9774-5B49BEC4465A}" type="presParOf" srcId="{80A20A0B-B9CE-48E1-8908-D98DCEF351DA}" destId="{071554C9-D1A9-49E9-806D-D1A3C5A1B1E4}" srcOrd="9" destOrd="0" presId="urn:microsoft.com/office/officeart/2005/8/layout/cycle5"/>
    <dgm:cxn modelId="{6DF83167-68CD-4DEC-A6B9-286744E1C265}" type="presParOf" srcId="{80A20A0B-B9CE-48E1-8908-D98DCEF351DA}" destId="{20F70294-D8CD-4C87-9BF5-E597DFCD3704}" srcOrd="10" destOrd="0" presId="urn:microsoft.com/office/officeart/2005/8/layout/cycle5"/>
    <dgm:cxn modelId="{79F9C6F8-472B-4EAA-A238-A530193EBA23}" type="presParOf" srcId="{80A20A0B-B9CE-48E1-8908-D98DCEF351DA}" destId="{7CBDBD04-24B1-4BAF-9447-05E3FBF316A8}" srcOrd="11" destOrd="0" presId="urn:microsoft.com/office/officeart/2005/8/layout/cycle5"/>
    <dgm:cxn modelId="{BCE2E53E-4239-460D-9D5F-442F218FA65A}" type="presParOf" srcId="{80A20A0B-B9CE-48E1-8908-D98DCEF351DA}" destId="{65C850BE-62CF-490A-AF2A-D34B200B77E8}" srcOrd="12" destOrd="0" presId="urn:microsoft.com/office/officeart/2005/8/layout/cycle5"/>
    <dgm:cxn modelId="{D907E3E2-6E1A-4567-A6BF-0D68C3E0EEA2}" type="presParOf" srcId="{80A20A0B-B9CE-48E1-8908-D98DCEF351DA}" destId="{807DC92A-4E79-41A9-99E1-AD095213668E}" srcOrd="13" destOrd="0" presId="urn:microsoft.com/office/officeart/2005/8/layout/cycle5"/>
    <dgm:cxn modelId="{3989FB70-3005-4803-AFB8-EBEDED417914}" type="presParOf" srcId="{80A20A0B-B9CE-48E1-8908-D98DCEF351DA}" destId="{F8CBA492-D8E1-404F-A28B-2E95E84F72D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1C6FF-25AF-4B24-A59F-E9BBED4541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8557B28F-91E2-4C61-A47D-F5975C957A0C}">
      <dgm:prSet phldrT="[Text]" custT="1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Mechanical</a:t>
          </a:r>
        </a:p>
      </dgm:t>
    </dgm:pt>
    <dgm:pt modelId="{1FAAA283-7FA7-45BA-89B6-79834DCD9ABB}" type="parTrans" cxnId="{052B5469-167B-4B1D-B805-B5F6E8092508}">
      <dgm:prSet/>
      <dgm:spPr/>
      <dgm:t>
        <a:bodyPr/>
        <a:lstStyle/>
        <a:p>
          <a:endParaRPr lang="en-AU"/>
        </a:p>
      </dgm:t>
    </dgm:pt>
    <dgm:pt modelId="{7A492502-56A0-4FBE-AB79-136226ADB365}" type="sibTrans" cxnId="{052B5469-167B-4B1D-B805-B5F6E8092508}">
      <dgm:prSet/>
      <dgm:spPr/>
      <dgm:t>
        <a:bodyPr/>
        <a:lstStyle/>
        <a:p>
          <a:endParaRPr lang="en-AU"/>
        </a:p>
      </dgm:t>
    </dgm:pt>
    <dgm:pt modelId="{A42B721A-C49A-4E60-8C72-5CAFAD088002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Computer</a:t>
          </a:r>
        </a:p>
      </dgm:t>
    </dgm:pt>
    <dgm:pt modelId="{7EDDEF35-487D-4330-A450-36B96BF7AF10}" type="parTrans" cxnId="{9099A9AF-4F97-40F9-BA15-DC22816EED4B}">
      <dgm:prSet/>
      <dgm:spPr/>
      <dgm:t>
        <a:bodyPr/>
        <a:lstStyle/>
        <a:p>
          <a:endParaRPr lang="en-AU"/>
        </a:p>
      </dgm:t>
    </dgm:pt>
    <dgm:pt modelId="{D6E479A5-5563-420A-A707-CBF5E84D07EF}" type="sibTrans" cxnId="{9099A9AF-4F97-40F9-BA15-DC22816EED4B}">
      <dgm:prSet/>
      <dgm:spPr/>
      <dgm:t>
        <a:bodyPr/>
        <a:lstStyle/>
        <a:p>
          <a:endParaRPr lang="en-AU"/>
        </a:p>
      </dgm:t>
    </dgm:pt>
    <dgm:pt modelId="{F05B4149-2F02-41E1-8991-809B701587F8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Electrical / Electronics</a:t>
          </a:r>
        </a:p>
      </dgm:t>
    </dgm:pt>
    <dgm:pt modelId="{07B989E1-A8DE-4333-9E1B-0B8EBDA557D4}" type="parTrans" cxnId="{390A0286-C2BD-465A-AD8E-EAB07911CCDF}">
      <dgm:prSet/>
      <dgm:spPr/>
      <dgm:t>
        <a:bodyPr/>
        <a:lstStyle/>
        <a:p>
          <a:endParaRPr lang="en-AU"/>
        </a:p>
      </dgm:t>
    </dgm:pt>
    <dgm:pt modelId="{78631471-85C1-4C3F-8A68-9036391327D1}" type="sibTrans" cxnId="{390A0286-C2BD-465A-AD8E-EAB07911CCDF}">
      <dgm:prSet/>
      <dgm:spPr/>
      <dgm:t>
        <a:bodyPr/>
        <a:lstStyle/>
        <a:p>
          <a:endParaRPr lang="en-AU"/>
        </a:p>
      </dgm:t>
    </dgm:pt>
    <dgm:pt modelId="{91AD12A8-412D-47EA-955D-64ECC55B68EF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Control Systems</a:t>
          </a:r>
        </a:p>
      </dgm:t>
    </dgm:pt>
    <dgm:pt modelId="{934254E1-CB3E-4042-9812-D89F35340817}" type="parTrans" cxnId="{00FDAAFC-B6DC-407B-91CB-EE60B34256E2}">
      <dgm:prSet/>
      <dgm:spPr/>
      <dgm:t>
        <a:bodyPr/>
        <a:lstStyle/>
        <a:p>
          <a:endParaRPr lang="en-AU"/>
        </a:p>
      </dgm:t>
    </dgm:pt>
    <dgm:pt modelId="{ABF8E8E1-E5E9-42A1-BF39-10581D44005E}" type="sibTrans" cxnId="{00FDAAFC-B6DC-407B-91CB-EE60B34256E2}">
      <dgm:prSet/>
      <dgm:spPr/>
      <dgm:t>
        <a:bodyPr/>
        <a:lstStyle/>
        <a:p>
          <a:endParaRPr lang="en-AU"/>
        </a:p>
      </dgm:t>
    </dgm:pt>
    <dgm:pt modelId="{72D85EDC-9AE5-4940-AFE3-1D814826F570}" type="pres">
      <dgm:prSet presAssocID="{E851C6FF-25AF-4B24-A59F-E9BBED45412A}" presName="diagram" presStyleCnt="0">
        <dgm:presLayoutVars>
          <dgm:dir/>
          <dgm:resizeHandles val="exact"/>
        </dgm:presLayoutVars>
      </dgm:prSet>
      <dgm:spPr/>
    </dgm:pt>
    <dgm:pt modelId="{400394B2-33A6-4C5B-BE25-88929D37FA79}" type="pres">
      <dgm:prSet presAssocID="{8557B28F-91E2-4C61-A47D-F5975C957A0C}" presName="node" presStyleLbl="node1" presStyleIdx="0" presStyleCnt="4" custLinFactNeighborX="0">
        <dgm:presLayoutVars>
          <dgm:bulletEnabled val="1"/>
        </dgm:presLayoutVars>
      </dgm:prSet>
      <dgm:spPr/>
    </dgm:pt>
    <dgm:pt modelId="{BE3544C8-DDA3-496D-82A8-20C3C9DCE7B7}" type="pres">
      <dgm:prSet presAssocID="{7A492502-56A0-4FBE-AB79-136226ADB365}" presName="sibTrans" presStyleCnt="0"/>
      <dgm:spPr/>
    </dgm:pt>
    <dgm:pt modelId="{D984090E-066C-4470-8B67-A34B629BBD03}" type="pres">
      <dgm:prSet presAssocID="{A42B721A-C49A-4E60-8C72-5CAFAD088002}" presName="node" presStyleLbl="node1" presStyleIdx="1" presStyleCnt="4">
        <dgm:presLayoutVars>
          <dgm:bulletEnabled val="1"/>
        </dgm:presLayoutVars>
      </dgm:prSet>
      <dgm:spPr/>
    </dgm:pt>
    <dgm:pt modelId="{9A16D6BA-2025-4D36-B559-08445C32B9F1}" type="pres">
      <dgm:prSet presAssocID="{D6E479A5-5563-420A-A707-CBF5E84D07EF}" presName="sibTrans" presStyleCnt="0"/>
      <dgm:spPr/>
    </dgm:pt>
    <dgm:pt modelId="{4A8FD3EC-877E-46BF-BEB5-AB649F8F4975}" type="pres">
      <dgm:prSet presAssocID="{91AD12A8-412D-47EA-955D-64ECC55B68EF}" presName="node" presStyleLbl="node1" presStyleIdx="2" presStyleCnt="4">
        <dgm:presLayoutVars>
          <dgm:bulletEnabled val="1"/>
        </dgm:presLayoutVars>
      </dgm:prSet>
      <dgm:spPr/>
    </dgm:pt>
    <dgm:pt modelId="{9B89EA00-6094-4D12-BB27-96A55AD43DF8}" type="pres">
      <dgm:prSet presAssocID="{ABF8E8E1-E5E9-42A1-BF39-10581D44005E}" presName="sibTrans" presStyleCnt="0"/>
      <dgm:spPr/>
    </dgm:pt>
    <dgm:pt modelId="{5F0F3804-791D-40AA-9572-22C5235AFF8A}" type="pres">
      <dgm:prSet presAssocID="{F05B4149-2F02-41E1-8991-809B701587F8}" presName="node" presStyleLbl="node1" presStyleIdx="3" presStyleCnt="4">
        <dgm:presLayoutVars>
          <dgm:bulletEnabled val="1"/>
        </dgm:presLayoutVars>
      </dgm:prSet>
      <dgm:spPr/>
    </dgm:pt>
  </dgm:ptLst>
  <dgm:cxnLst>
    <dgm:cxn modelId="{052B5469-167B-4B1D-B805-B5F6E8092508}" srcId="{E851C6FF-25AF-4B24-A59F-E9BBED45412A}" destId="{8557B28F-91E2-4C61-A47D-F5975C957A0C}" srcOrd="0" destOrd="0" parTransId="{1FAAA283-7FA7-45BA-89B6-79834DCD9ABB}" sibTransId="{7A492502-56A0-4FBE-AB79-136226ADB365}"/>
    <dgm:cxn modelId="{1D5EA64B-40DE-463A-90DE-A0D33C024936}" type="presOf" srcId="{F05B4149-2F02-41E1-8991-809B701587F8}" destId="{5F0F3804-791D-40AA-9572-22C5235AFF8A}" srcOrd="0" destOrd="0" presId="urn:microsoft.com/office/officeart/2005/8/layout/default"/>
    <dgm:cxn modelId="{9C2E6C74-EAA9-46ED-8FBA-3FFB08B228A7}" type="presOf" srcId="{8557B28F-91E2-4C61-A47D-F5975C957A0C}" destId="{400394B2-33A6-4C5B-BE25-88929D37FA79}" srcOrd="0" destOrd="0" presId="urn:microsoft.com/office/officeart/2005/8/layout/default"/>
    <dgm:cxn modelId="{390A0286-C2BD-465A-AD8E-EAB07911CCDF}" srcId="{E851C6FF-25AF-4B24-A59F-E9BBED45412A}" destId="{F05B4149-2F02-41E1-8991-809B701587F8}" srcOrd="3" destOrd="0" parTransId="{07B989E1-A8DE-4333-9E1B-0B8EBDA557D4}" sibTransId="{78631471-85C1-4C3F-8A68-9036391327D1}"/>
    <dgm:cxn modelId="{9099A9AF-4F97-40F9-BA15-DC22816EED4B}" srcId="{E851C6FF-25AF-4B24-A59F-E9BBED45412A}" destId="{A42B721A-C49A-4E60-8C72-5CAFAD088002}" srcOrd="1" destOrd="0" parTransId="{7EDDEF35-487D-4330-A450-36B96BF7AF10}" sibTransId="{D6E479A5-5563-420A-A707-CBF5E84D07EF}"/>
    <dgm:cxn modelId="{0E7A99C0-A82D-4C3C-81D4-6CF9154A08AA}" type="presOf" srcId="{91AD12A8-412D-47EA-955D-64ECC55B68EF}" destId="{4A8FD3EC-877E-46BF-BEB5-AB649F8F4975}" srcOrd="0" destOrd="0" presId="urn:microsoft.com/office/officeart/2005/8/layout/default"/>
    <dgm:cxn modelId="{D93F40D1-C006-4350-8BDC-402611EBCE7C}" type="presOf" srcId="{A42B721A-C49A-4E60-8C72-5CAFAD088002}" destId="{D984090E-066C-4470-8B67-A34B629BBD03}" srcOrd="0" destOrd="0" presId="urn:microsoft.com/office/officeart/2005/8/layout/default"/>
    <dgm:cxn modelId="{00FDAAFC-B6DC-407B-91CB-EE60B34256E2}" srcId="{E851C6FF-25AF-4B24-A59F-E9BBED45412A}" destId="{91AD12A8-412D-47EA-955D-64ECC55B68EF}" srcOrd="2" destOrd="0" parTransId="{934254E1-CB3E-4042-9812-D89F35340817}" sibTransId="{ABF8E8E1-E5E9-42A1-BF39-10581D44005E}"/>
    <dgm:cxn modelId="{1E60B7FD-D0F2-4C70-943A-B987A341090F}" type="presOf" srcId="{E851C6FF-25AF-4B24-A59F-E9BBED45412A}" destId="{72D85EDC-9AE5-4940-AFE3-1D814826F570}" srcOrd="0" destOrd="0" presId="urn:microsoft.com/office/officeart/2005/8/layout/default"/>
    <dgm:cxn modelId="{D4116209-806D-49EA-B3EC-5C07FE54FB27}" type="presParOf" srcId="{72D85EDC-9AE5-4940-AFE3-1D814826F570}" destId="{400394B2-33A6-4C5B-BE25-88929D37FA79}" srcOrd="0" destOrd="0" presId="urn:microsoft.com/office/officeart/2005/8/layout/default"/>
    <dgm:cxn modelId="{BC14D50E-205F-48B2-A299-AE77A9376BA5}" type="presParOf" srcId="{72D85EDC-9AE5-4940-AFE3-1D814826F570}" destId="{BE3544C8-DDA3-496D-82A8-20C3C9DCE7B7}" srcOrd="1" destOrd="0" presId="urn:microsoft.com/office/officeart/2005/8/layout/default"/>
    <dgm:cxn modelId="{9208CA69-0E5D-424F-86B6-E5672CE8684D}" type="presParOf" srcId="{72D85EDC-9AE5-4940-AFE3-1D814826F570}" destId="{D984090E-066C-4470-8B67-A34B629BBD03}" srcOrd="2" destOrd="0" presId="urn:microsoft.com/office/officeart/2005/8/layout/default"/>
    <dgm:cxn modelId="{D006891B-8C79-4075-8C8D-737A34D5F849}" type="presParOf" srcId="{72D85EDC-9AE5-4940-AFE3-1D814826F570}" destId="{9A16D6BA-2025-4D36-B559-08445C32B9F1}" srcOrd="3" destOrd="0" presId="urn:microsoft.com/office/officeart/2005/8/layout/default"/>
    <dgm:cxn modelId="{DEBAD3A9-6FE3-41EA-A46B-AD075AEA9C9D}" type="presParOf" srcId="{72D85EDC-9AE5-4940-AFE3-1D814826F570}" destId="{4A8FD3EC-877E-46BF-BEB5-AB649F8F4975}" srcOrd="4" destOrd="0" presId="urn:microsoft.com/office/officeart/2005/8/layout/default"/>
    <dgm:cxn modelId="{7EE2316E-CB3A-4717-BB87-7F35DFB3822C}" type="presParOf" srcId="{72D85EDC-9AE5-4940-AFE3-1D814826F570}" destId="{9B89EA00-6094-4D12-BB27-96A55AD43DF8}" srcOrd="5" destOrd="0" presId="urn:microsoft.com/office/officeart/2005/8/layout/default"/>
    <dgm:cxn modelId="{02000000-D8C4-44E5-9D1E-C98841771C68}" type="presParOf" srcId="{72D85EDC-9AE5-4940-AFE3-1D814826F570}" destId="{5F0F3804-791D-40AA-9572-22C5235AFF8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CDF7C-EE9E-42AE-8F0C-D42D5139E87A}">
      <dsp:nvSpPr>
        <dsp:cNvPr id="0" name=""/>
        <dsp:cNvSpPr/>
      </dsp:nvSpPr>
      <dsp:spPr>
        <a:xfrm>
          <a:off x="2606343" y="-134812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Output Signal Conditioning and Interfacing</a:t>
          </a:r>
        </a:p>
      </dsp:txBody>
      <dsp:txXfrm>
        <a:off x="2663870" y="-77285"/>
        <a:ext cx="1507958" cy="1063390"/>
      </dsp:txXfrm>
    </dsp:sp>
    <dsp:sp modelId="{AD94C4CB-BEEC-4756-A279-CBAE795946B4}">
      <dsp:nvSpPr>
        <dsp:cNvPr id="0" name=""/>
        <dsp:cNvSpPr/>
      </dsp:nvSpPr>
      <dsp:spPr>
        <a:xfrm>
          <a:off x="2295220" y="644390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2151304" y="61323"/>
              </a:moveTo>
              <a:arcTo wR="1698962" hR="1698962" stAng="17126460" swAng="138916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4ED7B-713B-40AA-BFEB-7303BF627D3E}">
      <dsp:nvSpPr>
        <dsp:cNvPr id="0" name=""/>
        <dsp:cNvSpPr/>
      </dsp:nvSpPr>
      <dsp:spPr>
        <a:xfrm>
          <a:off x="4620800" y="1164825"/>
          <a:ext cx="1623012" cy="1178444"/>
        </a:xfrm>
        <a:prstGeom prst="round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Actuators</a:t>
          </a:r>
        </a:p>
      </dsp:txBody>
      <dsp:txXfrm>
        <a:off x="4678327" y="1222352"/>
        <a:ext cx="1507958" cy="1063390"/>
      </dsp:txXfrm>
    </dsp:sp>
    <dsp:sp modelId="{FB57DDF6-B270-4A40-9ABC-77C3B2C6FAE2}">
      <dsp:nvSpPr>
        <dsp:cNvPr id="0" name=""/>
        <dsp:cNvSpPr/>
      </dsp:nvSpPr>
      <dsp:spPr>
        <a:xfrm>
          <a:off x="2232568" y="-91882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3158006" y="2569400"/>
              </a:moveTo>
              <a:arcTo wR="1698962" hR="1698962" stAng="1849171" swAng="93865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E167E-167E-4659-8FCA-5351B41C31DA}">
      <dsp:nvSpPr>
        <dsp:cNvPr id="0" name=""/>
        <dsp:cNvSpPr/>
      </dsp:nvSpPr>
      <dsp:spPr>
        <a:xfrm>
          <a:off x="3696653" y="2938638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Sensors</a:t>
          </a:r>
        </a:p>
      </dsp:txBody>
      <dsp:txXfrm>
        <a:off x="3754180" y="2996165"/>
        <a:ext cx="1507958" cy="1063390"/>
      </dsp:txXfrm>
    </dsp:sp>
    <dsp:sp modelId="{6CF5A43E-BE38-4D26-A884-D19A53EFE140}">
      <dsp:nvSpPr>
        <dsp:cNvPr id="0" name=""/>
        <dsp:cNvSpPr/>
      </dsp:nvSpPr>
      <dsp:spPr>
        <a:xfrm>
          <a:off x="1686787" y="516263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1896100" y="3386448"/>
              </a:moveTo>
              <a:arcTo wR="1698962" hR="1698962" stAng="5000202" swAng="704222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554C9-D1A9-49E9-806D-D1A3C5A1B1E4}">
      <dsp:nvSpPr>
        <dsp:cNvPr id="0" name=""/>
        <dsp:cNvSpPr/>
      </dsp:nvSpPr>
      <dsp:spPr>
        <a:xfrm>
          <a:off x="1499268" y="2939191"/>
          <a:ext cx="1622030" cy="1177338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Input Signal Conditioning and Interfacing</a:t>
          </a:r>
        </a:p>
      </dsp:txBody>
      <dsp:txXfrm>
        <a:off x="1556741" y="2996664"/>
        <a:ext cx="1507084" cy="1062392"/>
      </dsp:txXfrm>
    </dsp:sp>
    <dsp:sp modelId="{7CBDBD04-24B1-4BAF-9447-05E3FBF316A8}">
      <dsp:nvSpPr>
        <dsp:cNvPr id="0" name=""/>
        <dsp:cNvSpPr/>
      </dsp:nvSpPr>
      <dsp:spPr>
        <a:xfrm>
          <a:off x="1092094" y="-165707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13691" y="3006119"/>
              </a:moveTo>
              <a:arcTo wR="1698962" hR="1698962" stAng="7782075" swAng="101509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50BE-62CF-490A-AF2A-D34B200B77E8}">
      <dsp:nvSpPr>
        <dsp:cNvPr id="0" name=""/>
        <dsp:cNvSpPr/>
      </dsp:nvSpPr>
      <dsp:spPr>
        <a:xfrm>
          <a:off x="511031" y="1148068"/>
          <a:ext cx="1623012" cy="1178444"/>
        </a:xfrm>
        <a:prstGeom prst="round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Digital Control Architectures</a:t>
          </a:r>
        </a:p>
      </dsp:txBody>
      <dsp:txXfrm>
        <a:off x="568558" y="1205595"/>
        <a:ext cx="1507958" cy="1063390"/>
      </dsp:txXfrm>
    </dsp:sp>
    <dsp:sp modelId="{F8CBA492-D8E1-404F-A28B-2E95E84F72DC}">
      <dsp:nvSpPr>
        <dsp:cNvPr id="0" name=""/>
        <dsp:cNvSpPr/>
      </dsp:nvSpPr>
      <dsp:spPr>
        <a:xfrm>
          <a:off x="1029409" y="656358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82033" y="337959"/>
              </a:moveTo>
              <a:arcTo wR="1698962" hR="1698962" stAng="13993995" swAng="148181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394B2-33A6-4C5B-BE25-88929D37FA79}">
      <dsp:nvSpPr>
        <dsp:cNvPr id="0" name=""/>
        <dsp:cNvSpPr/>
      </dsp:nvSpPr>
      <dsp:spPr>
        <a:xfrm>
          <a:off x="210953" y="618"/>
          <a:ext cx="886173" cy="531704"/>
        </a:xfrm>
        <a:prstGeom prst="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Mechanical</a:t>
          </a:r>
        </a:p>
      </dsp:txBody>
      <dsp:txXfrm>
        <a:off x="210953" y="618"/>
        <a:ext cx="886173" cy="531704"/>
      </dsp:txXfrm>
    </dsp:sp>
    <dsp:sp modelId="{D984090E-066C-4470-8B67-A34B629BBD03}">
      <dsp:nvSpPr>
        <dsp:cNvPr id="0" name=""/>
        <dsp:cNvSpPr/>
      </dsp:nvSpPr>
      <dsp:spPr>
        <a:xfrm>
          <a:off x="1185745" y="618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Computer</a:t>
          </a:r>
        </a:p>
      </dsp:txBody>
      <dsp:txXfrm>
        <a:off x="1185745" y="618"/>
        <a:ext cx="886173" cy="531704"/>
      </dsp:txXfrm>
    </dsp:sp>
    <dsp:sp modelId="{4A8FD3EC-877E-46BF-BEB5-AB649F8F4975}">
      <dsp:nvSpPr>
        <dsp:cNvPr id="0" name=""/>
        <dsp:cNvSpPr/>
      </dsp:nvSpPr>
      <dsp:spPr>
        <a:xfrm>
          <a:off x="210953" y="620939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Control Systems</a:t>
          </a:r>
        </a:p>
      </dsp:txBody>
      <dsp:txXfrm>
        <a:off x="210953" y="620939"/>
        <a:ext cx="886173" cy="531704"/>
      </dsp:txXfrm>
    </dsp:sp>
    <dsp:sp modelId="{5F0F3804-791D-40AA-9572-22C5235AFF8A}">
      <dsp:nvSpPr>
        <dsp:cNvPr id="0" name=""/>
        <dsp:cNvSpPr/>
      </dsp:nvSpPr>
      <dsp:spPr>
        <a:xfrm>
          <a:off x="1185745" y="620939"/>
          <a:ext cx="886173" cy="531704"/>
        </a:xfrm>
        <a:prstGeom prst="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Electrical / Electronics</a:t>
          </a:r>
        </a:p>
      </dsp:txBody>
      <dsp:txXfrm>
        <a:off x="1185745" y="620939"/>
        <a:ext cx="886173" cy="531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0CACB-2089-4B43-A357-7C487CA33ADC}" type="datetimeFigureOut">
              <a:rPr lang="en-AU" smtClean="0"/>
              <a:pPr/>
              <a:t>19/03/2020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8271-3C47-432D-B0FF-83D8C8CA780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1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Contemporary Digital Radio Technologies 	Instructor Notes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83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</a:t>
            </a:r>
            <a:fld id="{D19DB3E0-6B32-466A-91F4-C912AE76942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1004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Contemporary Digital Radio Technologies 	Instructor Notes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048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	</a:t>
            </a:r>
            <a:fld id="{DE2E8829-9D76-48AE-962D-F4817D3366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1004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6513" cy="3838575"/>
          </a:xfrm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9443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6691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06292" y="421960"/>
            <a:ext cx="2013845" cy="4978975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5907023" cy="497256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63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fld id="{78A5A8A7-C609-45E8-9BF8-F125B29C0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3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CCAE-4F4E-4269-B025-A364305F9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51B1-AAFA-4DFF-85C6-BA2594BFC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0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7074F-B956-40A1-B263-1276442F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0B336-26F8-47E3-B564-421535351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4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F4676-806F-4D78-8769-D2EC1F9D01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5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43362-5B60-4F1A-A135-C2FA3EF91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60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75F9B-7469-4A33-82ED-854DD85E0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52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04526-9F7E-4730-AAB2-2DFED2DB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6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D0062-11F1-49AD-9291-2E3AB18DE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14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94609-00BF-41B3-915E-FEA32604F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32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E5A58-5CA8-4847-82E1-8D26DAE96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95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241800"/>
            <a:ext cx="8229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DD9E6-BCB0-46F6-9219-61B3629CA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8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08050"/>
            <a:ext cx="8240713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6EC8-FFCA-4FFD-A443-9C4553D7D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67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EDCDA-F068-42AE-B5A6-8B37C34F0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3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1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80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021090"/>
          </a:xfrm>
          <a:prstGeom prst="rect">
            <a:avLst/>
          </a:prstGeom>
        </p:spPr>
        <p:txBody>
          <a:bodyPr vert="horz"/>
          <a:lstStyle>
            <a:lvl1pPr>
              <a:lnSpc>
                <a:spcPts val="3800"/>
              </a:lnSpc>
              <a:spcBef>
                <a:spcPts val="2200"/>
              </a:spcBef>
              <a:spcAft>
                <a:spcPts val="2200"/>
              </a:spcAft>
              <a:defRPr sz="3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1714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36575" indent="-176213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8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6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28409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939386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4001911" cy="978441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1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38086"/>
            <a:ext cx="4001911" cy="3990718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5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22" r:id="rId3"/>
    <p:sldLayoutId id="2147483719" r:id="rId4"/>
    <p:sldLayoutId id="2147483720" r:id="rId5"/>
    <p:sldLayoutId id="2147483721" r:id="rId6"/>
    <p:sldLayoutId id="2147483717" r:id="rId7"/>
    <p:sldLayoutId id="2147483712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ts val="20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4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>
                <a:latin typeface="+mn-lt"/>
                <a:sym typeface="Symbol" pitchFamily="18" charset="2"/>
              </a:defRPr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+mn-lt"/>
              </a:defRPr>
            </a:lvl1pPr>
          </a:lstStyle>
          <a:p>
            <a:pPr>
              <a:defRPr/>
            </a:pPr>
            <a:fld id="{1BD73C03-4264-4DB1-8ED7-11DD1C793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1034" name="Picture 1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2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ilan@rmit.edu.a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ee9r4N6abqIRaVXTsCLzvFomXmUc8BJu/view?usp=sharin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central.proquest.com/lib/RMIT/detail.action?docID=5187895" TargetMode="External"/><Relationship Id="rId2" Type="http://schemas.openxmlformats.org/officeDocument/2006/relationships/hyperlink" Target="https://ebookcentral.proquest.com/lib/rmit/reader.action?docID=5834101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bookcentral.proquest.com/lib/rmit/detail.action?docID=1129596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sinternational.org/journ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milan.simic@rmit.edu.au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3" y="858944"/>
            <a:ext cx="8177355" cy="1500968"/>
          </a:xfrm>
        </p:spPr>
        <p:txBody>
          <a:bodyPr>
            <a:normAutofit/>
          </a:bodyPr>
          <a:lstStyle/>
          <a:p>
            <a:r>
              <a:rPr lang="en-AU" dirty="0"/>
              <a:t>Week 1A – Introduction</a:t>
            </a:r>
            <a:endParaRPr lang="en-A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936952" cy="1241425"/>
          </a:xfrm>
        </p:spPr>
        <p:txBody>
          <a:bodyPr/>
          <a:lstStyle/>
          <a:p>
            <a:r>
              <a:rPr lang="en-AU" sz="2000" dirty="0"/>
              <a:t>Advanced Mechatronics System Design – MANU2451</a:t>
            </a:r>
          </a:p>
          <a:p>
            <a:endParaRPr lang="en-AU" dirty="0"/>
          </a:p>
          <a:p>
            <a:r>
              <a:rPr lang="en-AU" dirty="0"/>
              <a:t>Dr Chow Yin LAI, School of Engineering</a:t>
            </a:r>
          </a:p>
          <a:p>
            <a:r>
              <a:rPr lang="en-AU" dirty="0">
                <a:highlight>
                  <a:srgbClr val="0000FF"/>
                </a:highlight>
              </a:rPr>
              <a:t>Edited by Dr Milan Simic</a:t>
            </a:r>
            <a:br>
              <a:rPr lang="en-AU" dirty="0"/>
            </a:br>
            <a:r>
              <a:rPr lang="en-AU" dirty="0"/>
              <a:t>RMIT University, Victoria, Australia</a:t>
            </a:r>
            <a:br>
              <a:rPr lang="en-AU" dirty="0"/>
            </a:br>
            <a:r>
              <a:rPr lang="en-AU" dirty="0">
                <a:highlight>
                  <a:srgbClr val="0000FF"/>
                </a:highlight>
              </a:rPr>
              <a:t>Email: milan.simic@rmit.edu.au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843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Schedule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588" y="1003374"/>
          <a:ext cx="7871521" cy="568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3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During or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 to the Course / 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/ Data Acquisition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/ Introduction to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Solidworks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/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/ Gripper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 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3D Printing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LabVIEW Assessment.</a:t>
                      </a:r>
                    </a:p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Design report submission </a:t>
                      </a:r>
                    </a:p>
                    <a:p>
                      <a:endParaRPr lang="en-AU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Simulink Simulation /  </a:t>
                      </a:r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myRIO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Programming for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II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 Assemble Gripper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Modeling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and System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Test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Matlab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Simulation / Finalize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Demonstration 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/ Submission of Report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8F4FB8-F788-4FCC-B5E0-4CDE96538896}"/>
              </a:ext>
            </a:extLst>
          </p:cNvPr>
          <p:cNvSpPr/>
          <p:nvPr/>
        </p:nvSpPr>
        <p:spPr>
          <a:xfrm>
            <a:off x="345685" y="1306827"/>
            <a:ext cx="8521329" cy="546409"/>
          </a:xfrm>
          <a:prstGeom prst="round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Most lectures contain </a:t>
            </a:r>
            <a:r>
              <a:rPr lang="en-AU" dirty="0">
                <a:solidFill>
                  <a:schemeClr val="bg1"/>
                </a:solidFill>
              </a:rPr>
              <a:t>virtual lab or real-world experiments</a:t>
            </a:r>
            <a:r>
              <a:rPr lang="en-AU" dirty="0"/>
              <a:t>. Such aspects of the lectures may not be fully reflected in the slides.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There will be discussions and interactive activities as well. You are strongly recommended to actively attend the lectures for most fruitful learning.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Consistent and active attendance in </a:t>
            </a:r>
            <a:r>
              <a:rPr lang="en-AU" b="1" dirty="0"/>
              <a:t>ALL</a:t>
            </a:r>
            <a:r>
              <a:rPr lang="en-AU" dirty="0"/>
              <a:t> lectures will significantly help you obtain a good mark in the final exam. The final exam is mainly focused on what was explained in the lectures.</a:t>
            </a:r>
          </a:p>
        </p:txBody>
      </p:sp>
    </p:spTree>
    <p:extLst>
      <p:ext uri="{BB962C8B-B14F-4D97-AF65-F5344CB8AC3E}">
        <p14:creationId xmlns:p14="http://schemas.microsoft.com/office/powerpoint/2010/main" val="42638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Mechatronics?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917" y="2767273"/>
            <a:ext cx="25637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Drones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https://commons.wikimedia.org/wiki/File:2_Parrot_AR.Drone_2.0_in_flight.jpg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3573" y="2758755"/>
            <a:ext cx="27992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Robotic Vacuum Cleaner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https://commons.wikimedia.org/wiki/File:Mamirobot.jpg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71" y="1140482"/>
            <a:ext cx="2628572" cy="165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4580" y="2738058"/>
            <a:ext cx="27992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Robot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https://commons.wikimedia.org/wiki/File:Caught_Coding_(9690512888).jpg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407" y="1140482"/>
            <a:ext cx="2471643" cy="16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777" y="1126384"/>
            <a:ext cx="2362855" cy="16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6128" y="5286964"/>
            <a:ext cx="27992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Hard Disk Drive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https://commons.wikimedia.org/wiki/File:Seagate_ST33232A_hard_disk_inner_view.jpg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07" y="3625808"/>
            <a:ext cx="3329665" cy="165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0819" y="5290250"/>
            <a:ext cx="27992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3D Printer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https://commons.wikimedia.org/wiki/File:The_Bukobot_Reprap_3D_Printer.jpg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834" y="3612576"/>
            <a:ext cx="2316862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Mechatronics?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026" name="Picture 2" descr="https://upload.wikimedia.org/wikipedia/commons/thumb/6/6e/Mecha_workaround.svg/800px-Mecha_workaround.svg.png">
            <a:extLst>
              <a:ext uri="{FF2B5EF4-FFF2-40B4-BE49-F238E27FC236}">
                <a16:creationId xmlns:a16="http://schemas.microsoft.com/office/drawing/2014/main" id="{9A077D21-EEE7-432F-A0DB-4A561E06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13" y="1044399"/>
            <a:ext cx="5374405" cy="53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376E5-3375-45D8-8320-EA0E8E265B1B}"/>
              </a:ext>
            </a:extLst>
          </p:cNvPr>
          <p:cNvSpPr txBox="1"/>
          <p:nvPr/>
        </p:nvSpPr>
        <p:spPr>
          <a:xfrm>
            <a:off x="6846849" y="5035697"/>
            <a:ext cx="1633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https://en.wikipedia.org/wiki/Mechatronics#/media/File:Mecha_workaround.svg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32D71-B5B1-4354-AA47-C5AF1AAD87D3}"/>
              </a:ext>
            </a:extLst>
          </p:cNvPr>
          <p:cNvSpPr txBox="1"/>
          <p:nvPr/>
        </p:nvSpPr>
        <p:spPr>
          <a:xfrm>
            <a:off x="7395342" y="323432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highlight>
                  <a:srgbClr val="FFFF00"/>
                </a:highlight>
              </a:rPr>
              <a:t>Electrical </a:t>
            </a:r>
          </a:p>
          <a:p>
            <a:r>
              <a:rPr lang="en-AU" dirty="0">
                <a:solidFill>
                  <a:srgbClr val="FF0000"/>
                </a:solidFill>
                <a:highlight>
                  <a:srgbClr val="FFFF00"/>
                </a:highlight>
              </a:rPr>
              <a:t>Systems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A719DD-FBB5-41A3-9627-8ECA623062F6}"/>
              </a:ext>
            </a:extLst>
          </p:cNvPr>
          <p:cNvSpPr/>
          <p:nvPr/>
        </p:nvSpPr>
        <p:spPr>
          <a:xfrm>
            <a:off x="6058911" y="3301608"/>
            <a:ext cx="1336431" cy="19792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382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Mechatronics?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Definition by IEEE: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Definition by Engineers Australia: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606609" y="1854802"/>
            <a:ext cx="6204247" cy="69756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tx2"/>
                </a:solidFill>
              </a:rPr>
              <a:t>Mechatronics Engineering is “The </a:t>
            </a:r>
            <a:r>
              <a:rPr lang="en-AU" i="1" u="sng" dirty="0">
                <a:solidFill>
                  <a:schemeClr val="bg1"/>
                </a:solidFill>
              </a:rPr>
              <a:t>Synergistic</a:t>
            </a:r>
            <a:r>
              <a:rPr lang="en-AU" i="1" dirty="0">
                <a:solidFill>
                  <a:schemeClr val="tx2"/>
                </a:solidFill>
              </a:rPr>
              <a:t> Combination of Mechanical, Electrical and Electronic Systems”.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6608" y="3330455"/>
            <a:ext cx="6204247" cy="132914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tx2"/>
                </a:solidFill>
              </a:rPr>
              <a:t>Mechatronics Engineering is concerned with the design of automated machines. It is strongly based on a combination of mechanical, electronics and software engineering, but is a </a:t>
            </a:r>
            <a:r>
              <a:rPr lang="en-AU" i="1" u="sng" dirty="0">
                <a:solidFill>
                  <a:schemeClr val="bg1"/>
                </a:solidFill>
              </a:rPr>
              <a:t>distinctly different </a:t>
            </a:r>
            <a:r>
              <a:rPr lang="en-AU" i="1" dirty="0">
                <a:solidFill>
                  <a:schemeClr val="tx2"/>
                </a:solidFill>
              </a:rPr>
              <a:t>discipline to all three.</a:t>
            </a:r>
          </a:p>
        </p:txBody>
      </p:sp>
    </p:spTree>
    <p:extLst>
      <p:ext uri="{BB962C8B-B14F-4D97-AF65-F5344CB8AC3E}">
        <p14:creationId xmlns:p14="http://schemas.microsoft.com/office/powerpoint/2010/main" val="41749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Mechatronics?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Possible </a:t>
            </a:r>
            <a:r>
              <a:rPr lang="en-AU" dirty="0">
                <a:solidFill>
                  <a:schemeClr val="bg1"/>
                </a:solidFill>
              </a:rPr>
              <a:t>Career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Mechatronics Engineer / Designer</a:t>
            </a:r>
          </a:p>
          <a:p>
            <a:pPr lvl="2"/>
            <a:r>
              <a:rPr lang="en-AU" dirty="0"/>
              <a:t>Designing robots, smart appliances, self-driving car etc.</a:t>
            </a:r>
          </a:p>
          <a:p>
            <a:pPr lvl="1"/>
            <a:r>
              <a:rPr lang="en-AU" dirty="0"/>
              <a:t>Automation / Equipment Designer</a:t>
            </a:r>
          </a:p>
          <a:p>
            <a:pPr lvl="2"/>
            <a:r>
              <a:rPr lang="en-AU" dirty="0"/>
              <a:t>Designing systems and equipment that can turn raw material into finished products.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06882" name="Picture 2" descr="https://c2.staticflickr.com/8/7260/13703982715_6fc543a8b7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3648" y="3625327"/>
            <a:ext cx="4457641" cy="22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4890" y="4911655"/>
            <a:ext cx="240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Automation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https://c2.staticflickr.com/8/7260/13703982715_6fc543a8b7_b.jpg</a:t>
            </a:r>
          </a:p>
        </p:txBody>
      </p:sp>
    </p:spTree>
    <p:extLst>
      <p:ext uri="{BB962C8B-B14F-4D97-AF65-F5344CB8AC3E}">
        <p14:creationId xmlns:p14="http://schemas.microsoft.com/office/powerpoint/2010/main" val="326420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6765720"/>
              </p:ext>
            </p:extLst>
          </p:nvPr>
        </p:nvGraphicFramePr>
        <p:xfrm>
          <a:off x="1371599" y="1683834"/>
          <a:ext cx="6835699" cy="398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80854" y="104977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D/A, Amplifier, </a:t>
            </a:r>
            <a:r>
              <a:rPr lang="en-AU" dirty="0" err="1">
                <a:solidFill>
                  <a:schemeClr val="tx2"/>
                </a:solidFill>
              </a:rPr>
              <a:t>PWM</a:t>
            </a:r>
            <a:r>
              <a:rPr lang="en-AU" dirty="0">
                <a:solidFill>
                  <a:schemeClr val="tx2"/>
                </a:solidFill>
              </a:rPr>
              <a:t>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4637" y="2976929"/>
            <a:ext cx="145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DC Motor, Stepper,</a:t>
            </a:r>
          </a:p>
          <a:p>
            <a:r>
              <a:rPr lang="en-AU" dirty="0">
                <a:solidFill>
                  <a:schemeClr val="tx2"/>
                </a:solidFill>
              </a:rPr>
              <a:t>Servo etc.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6858" y="4678183"/>
            <a:ext cx="1692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Potentiometer, Strain gauge, Encoder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7340" y="4890641"/>
            <a:ext cx="169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A/D, Filters, Amplifiers etc.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812" y="2855996"/>
            <a:ext cx="186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Microcontroller, Control Algorithm, PLC, etc.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5044934"/>
              </p:ext>
            </p:extLst>
          </p:nvPr>
        </p:nvGraphicFramePr>
        <p:xfrm>
          <a:off x="3645440" y="3056131"/>
          <a:ext cx="2282873" cy="115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4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894" y="4824482"/>
            <a:ext cx="31192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Industrial Robots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https://commons.wikimedia.org/wiki/File:Float_Glass_Unloading.jpg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67" y="2288244"/>
            <a:ext cx="3328461" cy="2496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3646" y="5134121"/>
            <a:ext cx="1734797" cy="92333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Actuators: Geared motor at each joint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3542112" y="3975323"/>
            <a:ext cx="828932" cy="1041058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230318" y="3143949"/>
            <a:ext cx="1384411" cy="1872432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3646" y="995774"/>
            <a:ext cx="1734797" cy="92333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Sensors: Encoder at each joint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230319" y="2050991"/>
            <a:ext cx="709292" cy="1087920"/>
          </a:xfrm>
          <a:prstGeom prst="line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03646" y="2050991"/>
            <a:ext cx="649610" cy="1924330"/>
          </a:xfrm>
          <a:prstGeom prst="line">
            <a:avLst/>
          </a:prstGeom>
          <a:ln w="25400">
            <a:solidFill>
              <a:srgbClr val="FFC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30366" y="995774"/>
            <a:ext cx="253596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Input signal interfacing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7869" y="5411120"/>
            <a:ext cx="266201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Output signal interfacing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37258" y="1699019"/>
            <a:ext cx="3516599" cy="341632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Robot controller: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current end-effector position based on angular position (kinematics)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Generate desired motion trajectory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desired angular position for desired end-effector position and trajectory (inverse 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Control algorithm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Safety, collision detection etc.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353932" y="1132885"/>
            <a:ext cx="397384" cy="0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060953" y="1410818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035306" y="5119123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437254" y="5575275"/>
            <a:ext cx="371742" cy="1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853" y="4507674"/>
            <a:ext cx="26990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Robotic Gripper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https://commons.wikimedia.org/wiki/File:Robot_ABB_2.jpg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0318" y="4679203"/>
            <a:ext cx="2008125" cy="147732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Actuators: Geared motor / Linear motor / Voice coil motor / Pneumatic etc.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3646" y="995774"/>
            <a:ext cx="1734797" cy="92333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Sensors: Encoder, force sensor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0366" y="1204406"/>
            <a:ext cx="253596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Input signal interfacing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7869" y="5117115"/>
            <a:ext cx="266201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Output signal interfacing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19752" y="2079251"/>
            <a:ext cx="3516599" cy="258532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Controller: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Position and force control algorithm.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Logics and state machines. E.g. wait for command from robot to start gripping, send flag to robot to move after gripping is successful.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Safety, collision detection etc.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319753" y="1389072"/>
            <a:ext cx="397384" cy="0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922087" y="1662537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922087" y="4759814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437258" y="5286421"/>
            <a:ext cx="371742" cy="1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771595"/>
            <a:ext cx="2664785" cy="267407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2521026" y="2050991"/>
            <a:ext cx="1110938" cy="1459421"/>
          </a:xfrm>
          <a:prstGeom prst="line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427006" y="3794333"/>
            <a:ext cx="1341690" cy="829803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LabView programming assessment </a:t>
            </a:r>
            <a:r>
              <a:rPr lang="en-AU" dirty="0"/>
              <a:t>(Individual) on week 3 (20/3) – </a:t>
            </a:r>
            <a:r>
              <a:rPr lang="en-AU" b="1" dirty="0"/>
              <a:t>20</a:t>
            </a:r>
            <a:r>
              <a:rPr lang="en-AU" dirty="0"/>
              <a:t>%</a:t>
            </a:r>
          </a:p>
          <a:p>
            <a:r>
              <a:rPr lang="en-AU" dirty="0">
                <a:solidFill>
                  <a:schemeClr val="bg1"/>
                </a:solidFill>
              </a:rPr>
              <a:t>Design assessment  </a:t>
            </a:r>
            <a:r>
              <a:rPr lang="en-AU" dirty="0"/>
              <a:t>(Team) on Tuesday of week 5 (2/4) – </a:t>
            </a:r>
            <a:r>
              <a:rPr lang="en-AU" b="1" dirty="0"/>
              <a:t>10</a:t>
            </a:r>
            <a:r>
              <a:rPr lang="en-AU" dirty="0"/>
              <a:t>%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A brief written report, with figures of the gripper assembly, and explanation of the components.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Also, explain choice of design, calculation etc.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Final gripper demonstration and report </a:t>
            </a:r>
            <a:r>
              <a:rPr lang="en-AU" dirty="0"/>
              <a:t>(Team) on week 12 (29/5) – </a:t>
            </a:r>
            <a:r>
              <a:rPr lang="en-AU" b="1" dirty="0"/>
              <a:t>30</a:t>
            </a:r>
            <a:r>
              <a:rPr lang="en-AU" dirty="0"/>
              <a:t>%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10% and 20% respectively.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Report template is given in course folder.</a:t>
            </a: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Final exam </a:t>
            </a:r>
            <a:r>
              <a:rPr lang="en-AU" dirty="0"/>
              <a:t>(Individual) – </a:t>
            </a:r>
            <a:r>
              <a:rPr lang="en-AU" b="1" dirty="0"/>
              <a:t>40</a:t>
            </a:r>
            <a:r>
              <a:rPr lang="en-AU" dirty="0"/>
              <a:t>%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Closed book exam.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Basic calculators allowed.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Exam not to be returned to students.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Will be on </a:t>
            </a:r>
            <a:r>
              <a:rPr lang="en-AU" dirty="0">
                <a:solidFill>
                  <a:schemeClr val="bg1"/>
                </a:solidFill>
              </a:rPr>
              <a:t>Wednesday of Week 14</a:t>
            </a:r>
            <a:r>
              <a:rPr lang="en-AU" dirty="0"/>
              <a:t>.</a:t>
            </a: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556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89F818-DB2C-4AAA-A684-A705FF20FABA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1143000"/>
          </a:xfrm>
        </p:spPr>
        <p:txBody>
          <a:bodyPr/>
          <a:lstStyle/>
          <a:p>
            <a:pPr eaLnBrk="1" hangingPunct="1"/>
            <a:r>
              <a:rPr lang="en-AU" dirty="0"/>
              <a:t>Dr Milan Simic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16113"/>
            <a:ext cx="9036050" cy="42100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sz="2400" i="1" dirty="0"/>
              <a:t>Dr Milan Simic, </a:t>
            </a:r>
            <a:r>
              <a:rPr lang="en-AU" sz="2400" i="1" dirty="0">
                <a:hlinkClick r:id="rId3"/>
              </a:rPr>
              <a:t>milan.simic@rmit.edu.au</a:t>
            </a:r>
            <a:endParaRPr lang="en-AU" sz="2400" i="1" dirty="0"/>
          </a:p>
          <a:p>
            <a:pPr eaLnBrk="1" hangingPunct="1">
              <a:lnSpc>
                <a:spcPct val="80000"/>
              </a:lnSpc>
            </a:pPr>
            <a:r>
              <a:rPr lang="en-AU" sz="2400" dirty="0"/>
              <a:t>Hi Honeywell, </a:t>
            </a:r>
            <a:r>
              <a:rPr lang="en-AU" sz="2400" b="1" dirty="0">
                <a:solidFill>
                  <a:srgbClr val="FF0000"/>
                </a:solidFill>
              </a:rPr>
              <a:t>Nis</a:t>
            </a:r>
            <a:r>
              <a:rPr lang="en-AU" sz="2400" dirty="0"/>
              <a:t>, Serbia </a:t>
            </a:r>
          </a:p>
          <a:p>
            <a:pPr lvl="2" eaLnBrk="1" hangingPunct="1">
              <a:lnSpc>
                <a:spcPct val="80000"/>
              </a:lnSpc>
            </a:pPr>
            <a:r>
              <a:rPr lang="en-AU" dirty="0"/>
              <a:t>In Roman time </a:t>
            </a:r>
            <a:r>
              <a:rPr lang="en-AU" b="1" dirty="0" err="1">
                <a:solidFill>
                  <a:srgbClr val="FF0000"/>
                </a:solidFill>
              </a:rPr>
              <a:t>Naissus</a:t>
            </a:r>
            <a:r>
              <a:rPr lang="en-AU" dirty="0"/>
              <a:t>, Constantine the Great born there, </a:t>
            </a:r>
          </a:p>
          <a:p>
            <a:pPr lvl="2" eaLnBrk="1" hangingPunct="1">
              <a:lnSpc>
                <a:spcPct val="80000"/>
              </a:lnSpc>
            </a:pPr>
            <a:r>
              <a:rPr lang="en-AU" sz="2000" dirty="0">
                <a:solidFill>
                  <a:srgbClr val="FF0000"/>
                </a:solidFill>
              </a:rPr>
              <a:t>1700th ANNIVERSARY OF THE EDICT OF MILAN, AD 313 – 2013</a:t>
            </a:r>
          </a:p>
          <a:p>
            <a:pPr eaLnBrk="1" hangingPunct="1">
              <a:lnSpc>
                <a:spcPct val="80000"/>
              </a:lnSpc>
            </a:pPr>
            <a:r>
              <a:rPr lang="en-AU" sz="2600" dirty="0"/>
              <a:t>I was working in: USA, GB, Germany, Portugal, Italy, Romania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rgbClr val="0033CC"/>
                </a:solidFill>
              </a:rPr>
              <a:t>R&amp;D Institute, Nis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rgbClr val="FF3300"/>
                </a:solidFill>
              </a:rPr>
              <a:t>Electrical Engineering, Pristina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chemeClr val="hlink"/>
                </a:solidFill>
              </a:rPr>
              <a:t>Applied Science, Maths Department, Nis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rgbClr val="000099"/>
                </a:solidFill>
              </a:rPr>
              <a:t>Electronics Engineering, Nis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rgbClr val="CC3300"/>
                </a:solidFill>
              </a:rPr>
              <a:t>RMIT, </a:t>
            </a:r>
            <a:r>
              <a:rPr lang="en-AU" sz="2400" dirty="0" err="1">
                <a:solidFill>
                  <a:srgbClr val="CC3300"/>
                </a:solidFill>
              </a:rPr>
              <a:t>TCTCE</a:t>
            </a:r>
            <a:r>
              <a:rPr lang="en-AU" sz="2400" dirty="0">
                <a:solidFill>
                  <a:srgbClr val="CC3300"/>
                </a:solidFill>
              </a:rPr>
              <a:t>, BIT, </a:t>
            </a:r>
            <a:r>
              <a:rPr lang="en-AU" sz="2400" dirty="0" err="1">
                <a:solidFill>
                  <a:srgbClr val="CC3300"/>
                </a:solidFill>
              </a:rPr>
              <a:t>SIEBS</a:t>
            </a:r>
            <a:r>
              <a:rPr lang="en-AU" sz="2400" dirty="0">
                <a:solidFill>
                  <a:srgbClr val="CC3300"/>
                </a:solidFill>
              </a:rPr>
              <a:t>, </a:t>
            </a:r>
            <a:r>
              <a:rPr lang="en-AU" sz="2400" dirty="0" err="1">
                <a:solidFill>
                  <a:srgbClr val="CC3300"/>
                </a:solidFill>
              </a:rPr>
              <a:t>SAMME</a:t>
            </a:r>
            <a:r>
              <a:rPr lang="en-AU" sz="2400" dirty="0">
                <a:solidFill>
                  <a:srgbClr val="CC3300"/>
                </a:solidFill>
              </a:rPr>
              <a:t>, CISCO L. Academy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dirty="0">
                <a:solidFill>
                  <a:srgbClr val="CC3300"/>
                </a:solidFill>
              </a:rPr>
              <a:t>Few Industry and 2 </a:t>
            </a:r>
            <a:r>
              <a:rPr lang="en-AU" sz="2400" dirty="0" err="1">
                <a:solidFill>
                  <a:srgbClr val="CC3300"/>
                </a:solidFill>
              </a:rPr>
              <a:t>RMIT</a:t>
            </a:r>
            <a:r>
              <a:rPr lang="en-AU" sz="2400" dirty="0">
                <a:solidFill>
                  <a:srgbClr val="CC3300"/>
                </a:solidFill>
              </a:rPr>
              <a:t> Awards</a:t>
            </a:r>
          </a:p>
        </p:txBody>
      </p:sp>
      <p:pic>
        <p:nvPicPr>
          <p:cNvPr id="6151" name="Picture 4" descr="200px-Musei_Capitolini-testa_bronzea_di_Costantino-antmoo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769" y="3821113"/>
            <a:ext cx="10160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5"/>
          <p:cNvSpPr txBox="1">
            <a:spLocks noChangeArrowheads="1"/>
          </p:cNvSpPr>
          <p:nvPr/>
        </p:nvSpPr>
        <p:spPr bwMode="auto">
          <a:xfrm>
            <a:off x="7729538" y="5339130"/>
            <a:ext cx="1414462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Contemporary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bronze head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Constantine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F239-C82D-4106-BA6D-9A823067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Peer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315A0-CDB4-461E-9794-C5DCC41F6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Note that the </a:t>
            </a:r>
            <a:r>
              <a:rPr lang="en-AU" dirty="0">
                <a:solidFill>
                  <a:schemeClr val="bg1"/>
                </a:solidFill>
              </a:rPr>
              <a:t>team assignments</a:t>
            </a:r>
            <a:r>
              <a:rPr lang="en-AU" dirty="0"/>
              <a:t>, i.e.</a:t>
            </a:r>
          </a:p>
          <a:p>
            <a:pPr lvl="1"/>
            <a:r>
              <a:rPr lang="en-AU" dirty="0"/>
              <a:t>Design assessment (10%) </a:t>
            </a:r>
          </a:p>
          <a:p>
            <a:pPr lvl="1"/>
            <a:r>
              <a:rPr lang="en-AU" dirty="0"/>
              <a:t>Gripper demonstration and final report (30%)</a:t>
            </a:r>
          </a:p>
          <a:p>
            <a:r>
              <a:rPr lang="en-AU" dirty="0"/>
              <a:t>will have a </a:t>
            </a:r>
            <a:r>
              <a:rPr lang="en-AU" dirty="0">
                <a:solidFill>
                  <a:schemeClr val="bg1"/>
                </a:solidFill>
              </a:rPr>
              <a:t>peer assessment </a:t>
            </a:r>
            <a:r>
              <a:rPr lang="en-AU" dirty="0"/>
              <a:t>component.</a:t>
            </a:r>
          </a:p>
          <a:p>
            <a:endParaRPr lang="en-AU" dirty="0"/>
          </a:p>
          <a:p>
            <a:r>
              <a:rPr lang="en-AU" dirty="0">
                <a:solidFill>
                  <a:schemeClr val="bg1"/>
                </a:solidFill>
              </a:rPr>
              <a:t>How</a:t>
            </a:r>
            <a:r>
              <a:rPr lang="en-AU" dirty="0"/>
              <a:t> it works:</a:t>
            </a:r>
          </a:p>
          <a:p>
            <a:pPr lvl="1"/>
            <a:r>
              <a:rPr lang="en-AU" dirty="0"/>
              <a:t>You will be given a </a:t>
            </a:r>
            <a:r>
              <a:rPr lang="en-AU" dirty="0">
                <a:solidFill>
                  <a:schemeClr val="bg1"/>
                </a:solidFill>
              </a:rPr>
              <a:t>group score </a:t>
            </a:r>
            <a:r>
              <a:rPr lang="en-AU" dirty="0"/>
              <a:t>after the initial marking.</a:t>
            </a:r>
          </a:p>
          <a:p>
            <a:pPr lvl="1"/>
            <a:r>
              <a:rPr lang="en-AU" dirty="0"/>
              <a:t>In Week 12 or 13, I will send out a questionnaire where you will be </a:t>
            </a:r>
            <a:r>
              <a:rPr lang="en-AU" dirty="0">
                <a:solidFill>
                  <a:schemeClr val="bg1"/>
                </a:solidFill>
              </a:rPr>
              <a:t>rated by other team members </a:t>
            </a:r>
            <a:r>
              <a:rPr lang="en-AU" dirty="0"/>
              <a:t>based on your participation and contribution.</a:t>
            </a:r>
          </a:p>
          <a:p>
            <a:pPr lvl="1"/>
            <a:r>
              <a:rPr lang="en-AU" dirty="0"/>
              <a:t>The </a:t>
            </a:r>
            <a:r>
              <a:rPr lang="en-AU" dirty="0">
                <a:solidFill>
                  <a:schemeClr val="bg1"/>
                </a:solidFill>
              </a:rPr>
              <a:t>final individual score </a:t>
            </a:r>
            <a:r>
              <a:rPr lang="en-AU" dirty="0"/>
              <a:t>will be then :</a:t>
            </a:r>
          </a:p>
          <a:p>
            <a:pPr lvl="2"/>
            <a:r>
              <a:rPr lang="en-AU" dirty="0"/>
              <a:t>(group score) x (average rating by other team members).</a:t>
            </a:r>
          </a:p>
        </p:txBody>
      </p:sp>
    </p:spTree>
    <p:extLst>
      <p:ext uri="{BB962C8B-B14F-4D97-AF65-F5344CB8AC3E}">
        <p14:creationId xmlns:p14="http://schemas.microsoft.com/office/powerpoint/2010/main" val="34078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Printing for 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There are 3D printers in Building 55, Level 4.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You are </a:t>
            </a:r>
            <a:r>
              <a:rPr lang="en-AU" dirty="0">
                <a:solidFill>
                  <a:schemeClr val="bg1"/>
                </a:solidFill>
              </a:rPr>
              <a:t>NOT</a:t>
            </a:r>
            <a:r>
              <a:rPr lang="en-AU" dirty="0"/>
              <a:t> allowed to use the printers outside of my booked schedule – Please cooperate otherwise we may be blacklisted in the future.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How to book:</a:t>
            </a:r>
          </a:p>
          <a:p>
            <a:pPr lvl="1" indent="-285750">
              <a:buFont typeface="Arial" pitchFamily="34" charset="0"/>
              <a:buChar char="•"/>
            </a:pPr>
            <a:r>
              <a:rPr lang="en-AU" dirty="0"/>
              <a:t>Go to </a:t>
            </a:r>
            <a:r>
              <a:rPr lang="en-AU" dirty="0">
                <a:hlinkClick r:id="rId2"/>
              </a:rPr>
              <a:t>https://drive.google.com/file/d/1ee9r4N6abqIRaVXTsCLzvFomXmUc8BJu/view?usp=sharing</a:t>
            </a:r>
            <a:endParaRPr lang="en-AU" dirty="0"/>
          </a:p>
          <a:p>
            <a:pPr lvl="1" indent="-285750">
              <a:buFont typeface="Arial" pitchFamily="34" charset="0"/>
              <a:buChar char="•"/>
            </a:pPr>
            <a:r>
              <a:rPr lang="en-AU" dirty="0"/>
              <a:t>Instruction: Enter "</a:t>
            </a:r>
            <a:r>
              <a:rPr lang="en-AU" dirty="0" err="1"/>
              <a:t>CourseCode_TeamNumber</a:t>
            </a:r>
            <a:r>
              <a:rPr lang="en-AU" dirty="0"/>
              <a:t>", e.g. MANU2451_Group02 or MIET2370_Team17</a:t>
            </a:r>
          </a:p>
          <a:p>
            <a:pPr lvl="1" indent="-285750">
              <a:buFont typeface="Arial" pitchFamily="34" charset="0"/>
              <a:buChar char="•"/>
            </a:pPr>
            <a:r>
              <a:rPr lang="en-AU" dirty="0"/>
              <a:t>Please book only 1 printer per team.</a:t>
            </a:r>
          </a:p>
          <a:p>
            <a:r>
              <a:rPr lang="en-AU" dirty="0">
                <a:solidFill>
                  <a:schemeClr val="bg1"/>
                </a:solidFill>
              </a:rPr>
              <a:t>How to print:</a:t>
            </a:r>
          </a:p>
          <a:p>
            <a:pPr lvl="1" indent="-266700"/>
            <a:r>
              <a:rPr lang="en-AU" dirty="0"/>
              <a:t>Please come during the agreed set-up time.</a:t>
            </a:r>
          </a:p>
          <a:p>
            <a:pPr lvl="1" indent="-266700"/>
            <a:r>
              <a:rPr lang="en-AU" dirty="0"/>
              <a:t>The tutor will leave at the end of the set-up time, and you will </a:t>
            </a:r>
            <a:r>
              <a:rPr lang="en-AU" dirty="0">
                <a:solidFill>
                  <a:schemeClr val="bg1"/>
                </a:solidFill>
              </a:rPr>
              <a:t>NOT</a:t>
            </a:r>
            <a:r>
              <a:rPr lang="en-AU" dirty="0"/>
              <a:t> be allowed to use the printers without supervision.</a:t>
            </a:r>
          </a:p>
          <a:p>
            <a:pPr indent="-266700"/>
            <a:r>
              <a:rPr lang="en-AU" dirty="0">
                <a:solidFill>
                  <a:srgbClr val="FF0000"/>
                </a:solidFill>
              </a:rPr>
              <a:t>DO NOT LEAVE TO </a:t>
            </a:r>
            <a:r>
              <a:rPr lang="en-AU" dirty="0">
                <a:solidFill>
                  <a:srgbClr val="3333FF"/>
                </a:solidFill>
              </a:rPr>
              <a:t>LAST MINUTE!</a:t>
            </a:r>
          </a:p>
          <a:p>
            <a:pPr lvl="1" indent="-266700"/>
            <a:endParaRPr lang="en-AU" dirty="0"/>
          </a:p>
          <a:p>
            <a:pPr lvl="1"/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768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Textbooks and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6490532" cy="420460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i="1" dirty="0"/>
              <a:t>Introduction to Mechatronics and Measurement Systems </a:t>
            </a:r>
            <a:r>
              <a:rPr lang="en-AU" dirty="0"/>
              <a:t>by </a:t>
            </a:r>
            <a:r>
              <a:rPr lang="en-AU" b="1" dirty="0"/>
              <a:t>D. G. </a:t>
            </a:r>
            <a:r>
              <a:rPr lang="en-AU" b="1" dirty="0" err="1"/>
              <a:t>Alciatore</a:t>
            </a:r>
            <a:r>
              <a:rPr lang="en-AU" b="1" dirty="0"/>
              <a:t> and M. B. </a:t>
            </a:r>
            <a:r>
              <a:rPr lang="en-AU" b="1" dirty="0" err="1"/>
              <a:t>Histand</a:t>
            </a:r>
            <a:r>
              <a:rPr lang="en-AU" dirty="0"/>
              <a:t>, Fourth Edition, Publisher: McGraw Hill</a:t>
            </a:r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i="1" dirty="0"/>
              <a:t>Mechanical Engineering Design </a:t>
            </a:r>
            <a:r>
              <a:rPr lang="en-AU" dirty="0"/>
              <a:t>by </a:t>
            </a:r>
            <a:r>
              <a:rPr lang="en-AU" b="1" dirty="0"/>
              <a:t>J. E. </a:t>
            </a:r>
            <a:r>
              <a:rPr lang="en-AU" b="1" dirty="0" err="1"/>
              <a:t>Shingley</a:t>
            </a:r>
            <a:r>
              <a:rPr lang="en-AU" b="1" dirty="0"/>
              <a:t>, C. R. </a:t>
            </a:r>
            <a:r>
              <a:rPr lang="en-AU" b="1" dirty="0" err="1"/>
              <a:t>Mischke</a:t>
            </a:r>
            <a:r>
              <a:rPr lang="en-AU" b="1" dirty="0"/>
              <a:t> and R. G. </a:t>
            </a:r>
            <a:r>
              <a:rPr lang="en-AU" b="1" dirty="0" err="1"/>
              <a:t>Budynas</a:t>
            </a:r>
            <a:r>
              <a:rPr lang="en-AU" dirty="0"/>
              <a:t>, Seventh Edition, Publisher: McGraw Hill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7013" y="1174143"/>
            <a:ext cx="1499787" cy="1914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73" y="3670530"/>
            <a:ext cx="1467485" cy="18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Textbooks and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6490532" cy="420460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i="1" dirty="0"/>
              <a:t>LabView for Everyone: Graphical Programming Made Easy and Fun </a:t>
            </a:r>
            <a:r>
              <a:rPr lang="en-AU" dirty="0"/>
              <a:t>by </a:t>
            </a:r>
            <a:r>
              <a:rPr lang="en-AU" b="1" dirty="0"/>
              <a:t>J. Travis and J. </a:t>
            </a:r>
            <a:r>
              <a:rPr lang="en-AU" b="1" dirty="0" err="1"/>
              <a:t>Kring</a:t>
            </a:r>
            <a:r>
              <a:rPr lang="en-AU" dirty="0"/>
              <a:t>, Third Edition, Publisher: Prentice Hall</a:t>
            </a:r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endParaRPr lang="en-AU" i="1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i="1" dirty="0" err="1"/>
              <a:t>SolidWorks</a:t>
            </a:r>
            <a:r>
              <a:rPr lang="en-AU" i="1" dirty="0"/>
              <a:t> 2013 Bible </a:t>
            </a:r>
            <a:r>
              <a:rPr lang="en-AU" dirty="0"/>
              <a:t>by </a:t>
            </a:r>
            <a:r>
              <a:rPr lang="en-AU" b="1" dirty="0"/>
              <a:t>M. Lombard</a:t>
            </a:r>
            <a:r>
              <a:rPr lang="en-AU" dirty="0"/>
              <a:t>, Publisher: Wiley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600" y="1173600"/>
            <a:ext cx="1488044" cy="1964375"/>
          </a:xfrm>
          <a:prstGeom prst="rect">
            <a:avLst/>
          </a:prstGeom>
        </p:spPr>
      </p:pic>
      <p:pic>
        <p:nvPicPr>
          <p:cNvPr id="8" name="Picture 2" descr="Solidworks 2013 Bible : Bible - Matt Lombar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6" y="3672000"/>
            <a:ext cx="1467484" cy="18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32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738"/>
            <a:ext cx="8229600" cy="517149"/>
          </a:xfrm>
        </p:spPr>
        <p:txBody>
          <a:bodyPr/>
          <a:lstStyle/>
          <a:p>
            <a:r>
              <a:rPr lang="en-AU" dirty="0"/>
              <a:t>Textbooks and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485" y="1081456"/>
            <a:ext cx="8695591" cy="5776545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Introduction to Mechatronics and Measurement Systems., D. G. </a:t>
            </a:r>
            <a:r>
              <a:rPr lang="en-AU" dirty="0" err="1"/>
              <a:t>Alciatore</a:t>
            </a:r>
            <a:r>
              <a:rPr lang="en-AU" dirty="0"/>
              <a:t> and M. B. </a:t>
            </a:r>
            <a:r>
              <a:rPr lang="en-AU" dirty="0" err="1"/>
              <a:t>Histan</a:t>
            </a:r>
            <a:r>
              <a:rPr lang="en-AU" dirty="0"/>
              <a:t>., 5th / </a:t>
            </a:r>
            <a:r>
              <a:rPr lang="en-AU" dirty="0" err="1"/>
              <a:t>OKMcGraw</a:t>
            </a:r>
            <a:r>
              <a:rPr lang="en-AU" dirty="0"/>
              <a:t>-Hill Education </a:t>
            </a:r>
          </a:p>
          <a:p>
            <a:pPr marL="0" indent="0">
              <a:buNone/>
            </a:pPr>
            <a:r>
              <a:rPr lang="en-AU" u="sng" dirty="0">
                <a:hlinkClick r:id="rId2"/>
              </a:rPr>
              <a:t>https://ebookcentral.proquest.com/lib/rmit/reader.action?docID=5834101</a:t>
            </a:r>
            <a:endParaRPr lang="en-AU" dirty="0"/>
          </a:p>
          <a:p>
            <a:pPr marL="0" indent="0">
              <a:buNone/>
            </a:pPr>
            <a:r>
              <a:rPr lang="en-AU" i="1" dirty="0">
                <a:solidFill>
                  <a:srgbClr val="FF0000"/>
                </a:solidFill>
              </a:rPr>
              <a:t>Not available download but reading online is OK. </a:t>
            </a:r>
          </a:p>
          <a:p>
            <a:pPr marL="0" indent="0">
              <a:buNone/>
            </a:pPr>
            <a:r>
              <a:rPr lang="en-AU" dirty="0"/>
              <a:t>LabView for Everyone: Graphical Programming Made Easy and Fun, J. Travis and J. </a:t>
            </a:r>
            <a:r>
              <a:rPr lang="en-AU" dirty="0" err="1"/>
              <a:t>Kring</a:t>
            </a:r>
            <a:r>
              <a:rPr lang="en-AU" dirty="0"/>
              <a:t>	3</a:t>
            </a:r>
            <a:r>
              <a:rPr lang="en-AU" baseline="30000" dirty="0"/>
              <a:t>rd</a:t>
            </a:r>
            <a:r>
              <a:rPr lang="en-AU" dirty="0"/>
              <a:t>, Pearson Prentice Hall </a:t>
            </a:r>
          </a:p>
          <a:p>
            <a:pPr marL="0" indent="0">
              <a:buNone/>
            </a:pPr>
            <a:r>
              <a:rPr lang="en-AU" u="sng" dirty="0">
                <a:hlinkClick r:id="rId3"/>
              </a:rPr>
              <a:t>https://ebookcentral.proquest.com/lib/RMIT/detail.action?docID=5187895</a:t>
            </a:r>
            <a:endParaRPr lang="en-AU" dirty="0"/>
          </a:p>
          <a:p>
            <a:pPr marL="0" indent="0">
              <a:buNone/>
            </a:pPr>
            <a:r>
              <a:rPr lang="en-AU" i="1" dirty="0">
                <a:solidFill>
                  <a:srgbClr val="FF0000"/>
                </a:solidFill>
              </a:rPr>
              <a:t>Full E-book.</a:t>
            </a:r>
          </a:p>
          <a:p>
            <a:pPr marL="0" indent="0">
              <a:buNone/>
            </a:pPr>
            <a:r>
              <a:rPr lang="en-AU" dirty="0" err="1"/>
              <a:t>Shigley's</a:t>
            </a:r>
            <a:r>
              <a:rPr lang="en-AU" dirty="0"/>
              <a:t> mechanical engineering design, </a:t>
            </a:r>
            <a:r>
              <a:rPr lang="en-AU" dirty="0" err="1"/>
              <a:t>Budynas</a:t>
            </a:r>
            <a:r>
              <a:rPr lang="en-AU" dirty="0"/>
              <a:t>, 10th SI, McGraw-Hill Education </a:t>
            </a:r>
          </a:p>
          <a:p>
            <a:pPr marL="0" indent="0">
              <a:buNone/>
            </a:pPr>
            <a:r>
              <a:rPr lang="en-AU" i="1" dirty="0">
                <a:solidFill>
                  <a:srgbClr val="FF0000"/>
                </a:solidFill>
              </a:rPr>
              <a:t>PDF to download, E-book version of the 10th is not available. 2 copies purchased.</a:t>
            </a:r>
          </a:p>
          <a:p>
            <a:pPr marL="0" indent="0">
              <a:buNone/>
            </a:pPr>
            <a:r>
              <a:rPr lang="en-AU" dirty="0" err="1"/>
              <a:t>Solidworks</a:t>
            </a:r>
            <a:r>
              <a:rPr lang="en-AU" dirty="0"/>
              <a:t> 2013 Bible, M. Lombard, John Wiley &amp; Sons </a:t>
            </a:r>
          </a:p>
          <a:p>
            <a:pPr marL="0" indent="0">
              <a:buNone/>
            </a:pPr>
            <a:r>
              <a:rPr lang="en-AU" u="sng" dirty="0">
                <a:hlinkClick r:id="rId4"/>
              </a:rPr>
              <a:t>https://ebookcentral.proquest.com/lib/rmit/detail.action?docID=1129596</a:t>
            </a:r>
            <a:endParaRPr lang="en-AU" dirty="0"/>
          </a:p>
          <a:p>
            <a:pPr marL="0" indent="0">
              <a:buNone/>
            </a:pPr>
            <a:r>
              <a:rPr lang="en-AU" i="1" dirty="0">
                <a:solidFill>
                  <a:srgbClr val="FF0000"/>
                </a:solidFill>
              </a:rPr>
              <a:t>Not Available for Full Download, Read all is OK online.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758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Important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Lecture slides and all other materials related to the course will be placed on the course website (under </a:t>
            </a:r>
            <a:r>
              <a:rPr lang="en-AU" dirty="0">
                <a:solidFill>
                  <a:schemeClr val="bg1"/>
                </a:solidFill>
              </a:rPr>
              <a:t>Canvas</a:t>
            </a:r>
            <a:r>
              <a:rPr lang="en-AU" dirty="0"/>
              <a:t>).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Understanding the concept and the big picture is more important than memorizing formulae.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Study constantly. Learning does not happen overnight.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1367" y="3564476"/>
            <a:ext cx="5271247" cy="8309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You are expected to spend </a:t>
            </a:r>
            <a:r>
              <a:rPr lang="en-AU" sz="2400" dirty="0">
                <a:solidFill>
                  <a:srgbClr val="FF0000"/>
                </a:solidFill>
              </a:rPr>
              <a:t>at least 6 hours a week </a:t>
            </a:r>
            <a:r>
              <a:rPr lang="en-AU" sz="2400" dirty="0">
                <a:solidFill>
                  <a:schemeClr val="tx2"/>
                </a:solidFill>
              </a:rPr>
              <a:t>working on this course.</a:t>
            </a:r>
          </a:p>
        </p:txBody>
      </p:sp>
    </p:spTree>
    <p:extLst>
      <p:ext uri="{BB962C8B-B14F-4D97-AF65-F5344CB8AC3E}">
        <p14:creationId xmlns:p14="http://schemas.microsoft.com/office/powerpoint/2010/main" val="127926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Communication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92820"/>
            <a:ext cx="8229600" cy="4535984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As future engineers, it is important to start practising </a:t>
            </a:r>
            <a:r>
              <a:rPr lang="en-AU" dirty="0">
                <a:solidFill>
                  <a:schemeClr val="bg1"/>
                </a:solidFill>
              </a:rPr>
              <a:t>proper communication </a:t>
            </a:r>
            <a:r>
              <a:rPr lang="en-AU" dirty="0"/>
              <a:t>habits.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Check emails frequently</a:t>
            </a:r>
            <a:r>
              <a:rPr lang="en-AU" dirty="0"/>
              <a:t>.</a:t>
            </a:r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Fix a time to do this daily, e.g. 9am or 6pm.</a:t>
            </a:r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I use emails to send announcements sometimes, and it is important for you NOT to miss out those important emails.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Reply emails diligently</a:t>
            </a:r>
            <a:r>
              <a:rPr lang="en-AU" dirty="0"/>
              <a:t>.</a:t>
            </a:r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If my emails require your responses, please reply as soon as possible.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Keep an eye on Canvas announcements </a:t>
            </a:r>
            <a:r>
              <a:rPr lang="en-AU" dirty="0"/>
              <a:t>too.</a:t>
            </a:r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Try NOT to miss out important announcements.</a:t>
            </a:r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14000"/>
              </a:lnSpc>
              <a:spcAft>
                <a:spcPts val="600"/>
              </a:spcAft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0306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1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7607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3688" y="6237288"/>
            <a:ext cx="5616624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On the job training in Honeywell, Boston USA, 1980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D748A4-AA7D-4BDF-8549-B4A4E985401C}" type="slidenum">
              <a:rPr kumimoji="0" 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00354" name="Picture 2" descr="D:\2016 September Archive All\Milan All\Milan\Slike Slika\Boston\IMG_438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" t="6027" b="2567"/>
          <a:stretch/>
        </p:blipFill>
        <p:spPr bwMode="auto">
          <a:xfrm>
            <a:off x="899592" y="764703"/>
            <a:ext cx="7665448" cy="5451813"/>
          </a:xfrm>
          <a:prstGeom prst="rect">
            <a:avLst/>
          </a:prstGeom>
          <a:noFill/>
          <a:effectLst>
            <a:glow rad="139700">
              <a:schemeClr val="accent1">
                <a:alpha val="40000"/>
              </a:schemeClr>
            </a:glo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9600" cy="1143000"/>
          </a:xfrm>
        </p:spPr>
        <p:txBody>
          <a:bodyPr/>
          <a:lstStyle/>
          <a:p>
            <a:pPr eaLnBrk="1" hangingPunct="1"/>
            <a:r>
              <a:rPr lang="en-AU" dirty="0">
                <a:solidFill>
                  <a:srgbClr val="FF0000"/>
                </a:solidFill>
              </a:rPr>
              <a:t>Activities and Recognitions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713788" cy="518504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AU" sz="2400" dirty="0"/>
          </a:p>
          <a:p>
            <a:pPr eaLnBrk="1" hangingPunct="1">
              <a:lnSpc>
                <a:spcPct val="90000"/>
              </a:lnSpc>
            </a:pPr>
            <a:r>
              <a:rPr lang="en-AU" sz="2400" b="1" dirty="0"/>
              <a:t>2 </a:t>
            </a:r>
            <a:r>
              <a:rPr lang="en-AU" sz="2400" b="1" dirty="0" err="1"/>
              <a:t>Ei</a:t>
            </a:r>
            <a:r>
              <a:rPr lang="en-AU" sz="2400" b="1" dirty="0"/>
              <a:t> Industry Awards for R&amp;D</a:t>
            </a:r>
            <a:r>
              <a:rPr lang="en-AU" sz="2400" dirty="0"/>
              <a:t>, </a:t>
            </a:r>
          </a:p>
          <a:p>
            <a:pPr eaLnBrk="1" hangingPunct="1">
              <a:lnSpc>
                <a:spcPct val="90000"/>
              </a:lnSpc>
            </a:pPr>
            <a:r>
              <a:rPr lang="en-AU" sz="2400" b="1" dirty="0"/>
              <a:t>2 RMIT Awards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sz="2400" b="1" i="1" dirty="0">
                <a:solidFill>
                  <a:srgbClr val="000099"/>
                </a:solidFill>
              </a:rPr>
              <a:t>Currently: </a:t>
            </a:r>
          </a:p>
          <a:p>
            <a:r>
              <a:rPr lang="en-AU" sz="2000" dirty="0">
                <a:solidFill>
                  <a:srgbClr val="FF0000"/>
                </a:solidFill>
              </a:rPr>
              <a:t>General Editor</a:t>
            </a:r>
            <a:r>
              <a:rPr lang="en-AU" sz="2000" dirty="0"/>
              <a:t>: KES Journal: </a:t>
            </a:r>
            <a:r>
              <a:rPr lang="en-AU" sz="2000" u="sng" dirty="0">
                <a:hlinkClick r:id="rId3"/>
              </a:rPr>
              <a:t>http://www.kesinternational.org/journal/</a:t>
            </a:r>
            <a:r>
              <a:rPr lang="en-AU" sz="2000" dirty="0"/>
              <a:t>  </a:t>
            </a:r>
          </a:p>
          <a:p>
            <a:r>
              <a:rPr lang="en-AU" sz="2000" dirty="0">
                <a:solidFill>
                  <a:srgbClr val="0033CC"/>
                </a:solidFill>
              </a:rPr>
              <a:t>Professor</a:t>
            </a:r>
            <a:r>
              <a:rPr lang="en-AU" sz="2000" dirty="0"/>
              <a:t>: University Union Nikola Tesla, Belgrade, Serbia</a:t>
            </a:r>
          </a:p>
          <a:p>
            <a:r>
              <a:rPr lang="en-AU" sz="2000" dirty="0">
                <a:solidFill>
                  <a:srgbClr val="669900"/>
                </a:solidFill>
              </a:rPr>
              <a:t>Adjunct Professor</a:t>
            </a:r>
            <a:r>
              <a:rPr lang="en-AU" sz="2000" dirty="0"/>
              <a:t>: Kalinga Institute of Industrial Technology (</a:t>
            </a:r>
            <a:r>
              <a:rPr lang="en-AU" sz="2000" dirty="0" err="1"/>
              <a:t>KIIT</a:t>
            </a:r>
            <a:r>
              <a:rPr lang="en-AU" sz="2000" dirty="0"/>
              <a:t>), Bhubaneswar, Odisha, India</a:t>
            </a:r>
          </a:p>
          <a:p>
            <a:r>
              <a:rPr lang="en-AU" sz="2000" dirty="0">
                <a:solidFill>
                  <a:srgbClr val="C00000"/>
                </a:solidFill>
              </a:rPr>
              <a:t>Associate Director</a:t>
            </a:r>
            <a:r>
              <a:rPr lang="en-AU" sz="2000" dirty="0"/>
              <a:t>: Australia-India Research Centre for Automation Software Engineering</a:t>
            </a:r>
          </a:p>
          <a:p>
            <a:pPr marL="0" indent="0">
              <a:buNone/>
            </a:pPr>
            <a:r>
              <a:rPr lang="en-AU" sz="2000" i="1" dirty="0"/>
              <a:t>Former Program Developer and then Manager: </a:t>
            </a:r>
          </a:p>
          <a:p>
            <a:pPr lvl="2"/>
            <a:r>
              <a:rPr lang="en-AU" sz="2000" i="1" dirty="0"/>
              <a:t>MC226 Master of Engineering (Management), </a:t>
            </a:r>
          </a:p>
          <a:p>
            <a:pPr lvl="2"/>
            <a:r>
              <a:rPr lang="en-AU" sz="2000" i="1" dirty="0"/>
              <a:t>BH068 Bachelor of Engineering (</a:t>
            </a:r>
            <a:r>
              <a:rPr lang="en-AU" sz="2000" i="1" dirty="0" err="1"/>
              <a:t>Adv</a:t>
            </a:r>
            <a:r>
              <a:rPr lang="en-AU" sz="2000" i="1" dirty="0"/>
              <a:t> Manufacturing and Mechatronics) (Honours)</a:t>
            </a: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10244" name="Rectangle 9"/>
          <p:cNvSpPr>
            <a:spLocks noChangeArrowheads="1"/>
          </p:cNvSpPr>
          <p:nvPr/>
        </p:nvSpPr>
        <p:spPr bwMode="auto">
          <a:xfrm>
            <a:off x="0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056" tIns="304704" bIns="152352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09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3" b="16628"/>
          <a:stretch>
            <a:fillRect/>
          </a:stretch>
        </p:blipFill>
        <p:spPr>
          <a:xfrm>
            <a:off x="971550" y="2636838"/>
            <a:ext cx="7332663" cy="343058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F4302-C147-4540-854A-635A9AF78C20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341438"/>
            <a:ext cx="8229600" cy="1143000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AU" i="1" dirty="0"/>
              <a:t>Introduce Yourself</a:t>
            </a:r>
            <a:br>
              <a:rPr lang="en-AU" i="1" dirty="0"/>
            </a:br>
            <a:br>
              <a:rPr lang="en-AU" dirty="0"/>
            </a:br>
            <a:r>
              <a:rPr lang="en-AU" sz="2400" b="1" dirty="0">
                <a:solidFill>
                  <a:srgbClr val="000099"/>
                </a:solidFill>
                <a:latin typeface="Times New Roman"/>
                <a:ea typeface="+mn-ea"/>
                <a:cs typeface="+mn-cs"/>
              </a:rPr>
              <a:t>Students’ Network (Exchange contact details)</a:t>
            </a:r>
            <a:br>
              <a:rPr lang="en-AU" sz="2400" b="1" dirty="0">
                <a:solidFill>
                  <a:srgbClr val="000099"/>
                </a:solidFill>
                <a:latin typeface="Times New Roman"/>
                <a:ea typeface="+mn-ea"/>
                <a:cs typeface="+mn-cs"/>
              </a:rPr>
            </a:br>
            <a:r>
              <a:rPr lang="en-AU" sz="2400" b="1" dirty="0">
                <a:solidFill>
                  <a:srgbClr val="CC3300"/>
                </a:solidFill>
                <a:latin typeface="Times New Roman"/>
                <a:ea typeface="+mn-ea"/>
                <a:cs typeface="+mn-cs"/>
              </a:rPr>
              <a:t>Students Introduction</a:t>
            </a:r>
            <a:br>
              <a:rPr lang="en-AU" sz="2400" b="1" dirty="0">
                <a:solidFill>
                  <a:srgbClr val="CC3300"/>
                </a:solidFill>
                <a:latin typeface="Times New Roman"/>
                <a:ea typeface="+mn-ea"/>
                <a:cs typeface="+mn-cs"/>
              </a:rPr>
            </a:b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F0EEAF-D11F-499A-B165-21A7DC67DE34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920575" y="260648"/>
            <a:ext cx="8229600" cy="1152128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AU" sz="3600" i="1" dirty="0"/>
              <a:t>Introduce Yourself</a:t>
            </a:r>
            <a:br>
              <a:rPr lang="en-AU" sz="3600" i="1" dirty="0"/>
            </a:br>
            <a:br>
              <a:rPr lang="en-AU" sz="3600" i="1" dirty="0"/>
            </a:br>
            <a:r>
              <a:rPr lang="en-AU" sz="2400" b="1" dirty="0">
                <a:solidFill>
                  <a:srgbClr val="000099"/>
                </a:solidFill>
                <a:latin typeface="Times New Roman"/>
                <a:ea typeface="+mn-ea"/>
                <a:cs typeface="+mn-cs"/>
              </a:rPr>
              <a:t>Students’ Network (Exchange contact details)</a:t>
            </a:r>
            <a:br>
              <a:rPr lang="en-AU" sz="2400" b="1" dirty="0">
                <a:solidFill>
                  <a:srgbClr val="000099"/>
                </a:solidFill>
                <a:latin typeface="Times New Roman"/>
                <a:ea typeface="+mn-ea"/>
                <a:cs typeface="+mn-cs"/>
              </a:rPr>
            </a:br>
            <a:r>
              <a:rPr lang="en-AU" sz="2400" b="1" dirty="0">
                <a:solidFill>
                  <a:srgbClr val="CC3300"/>
                </a:solidFill>
                <a:latin typeface="Times New Roman"/>
                <a:ea typeface="+mn-ea"/>
                <a:cs typeface="+mn-cs"/>
              </a:rPr>
              <a:t>Students Introduction</a:t>
            </a:r>
            <a:endParaRPr lang="en-AU" dirty="0"/>
          </a:p>
        </p:txBody>
      </p:sp>
      <p:pic>
        <p:nvPicPr>
          <p:cNvPr id="8" name="Picture 2" descr="C:\scratch\2016 September Archive All\2018 MANU 1381\2018 M1 Lecture\IMG_85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805264" cy="5103948"/>
          </a:xfrm>
          <a:prstGeom prst="rect">
            <a:avLst/>
          </a:prstGeom>
          <a:noFill/>
          <a:effectLst>
            <a:glow rad="127000">
              <a:schemeClr val="accent1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627468-5937-4988-9D0E-1CFCDF3CD005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A Bit of History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b="1">
                <a:solidFill>
                  <a:srgbClr val="FF3300"/>
                </a:solidFill>
              </a:rPr>
              <a:t>Honeywell Control Systems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>
                <a:solidFill>
                  <a:srgbClr val="FF3300"/>
                </a:solidFill>
              </a:rPr>
              <a:t>Process Control Systems: Industrial, Heating Cooling…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>
                <a:solidFill>
                  <a:srgbClr val="FF3300"/>
                </a:solidFill>
              </a:rPr>
              <a:t>Civil and Military Avionics, Security, Sensors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b="1">
                <a:solidFill>
                  <a:srgbClr val="000099"/>
                </a:solidFill>
              </a:rPr>
              <a:t>Honeywell Information Systems</a:t>
            </a:r>
            <a:r>
              <a:rPr lang="en-AU" sz="2800">
                <a:solidFill>
                  <a:srgbClr val="000099"/>
                </a:solidFill>
              </a:rPr>
              <a:t> (1960s – 1991)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>
                <a:solidFill>
                  <a:srgbClr val="000099"/>
                </a:solidFill>
              </a:rPr>
              <a:t>First Computer Network, First Multi processor CPU (1978)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 b="1">
                <a:solidFill>
                  <a:srgbClr val="000099"/>
                </a:solidFill>
              </a:rPr>
              <a:t>Four Honeywell DDP-516 mini computer with 12K of memory 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 b="1">
                <a:solidFill>
                  <a:srgbClr val="000099"/>
                </a:solidFill>
              </a:rPr>
              <a:t>The network was connected via 50 Kbps circuits </a:t>
            </a:r>
          </a:p>
          <a:p>
            <a:pPr lvl="2" eaLnBrk="1" hangingPunct="1">
              <a:lnSpc>
                <a:spcPct val="90000"/>
              </a:lnSpc>
            </a:pPr>
            <a:r>
              <a:rPr lang="en-AU">
                <a:solidFill>
                  <a:srgbClr val="000099"/>
                </a:solidFill>
              </a:rPr>
              <a:t>GCOS, Multix, </a:t>
            </a:r>
            <a:r>
              <a:rPr lang="en-AU" sz="2000">
                <a:solidFill>
                  <a:srgbClr val="000099"/>
                </a:solidFill>
              </a:rPr>
              <a:t>Peripherals, Communications, Military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>
                <a:solidFill>
                  <a:srgbClr val="000099"/>
                </a:solidFill>
              </a:rPr>
              <a:t>Bull HN (1991)</a:t>
            </a:r>
          </a:p>
          <a:p>
            <a:pPr lvl="2" eaLnBrk="1" hangingPunct="1">
              <a:lnSpc>
                <a:spcPct val="90000"/>
              </a:lnSpc>
            </a:pPr>
            <a:r>
              <a:rPr lang="en-AU" sz="2000" i="1">
                <a:solidFill>
                  <a:srgbClr val="000099"/>
                </a:solidFill>
              </a:rPr>
              <a:t>Honeywell from 1980; 	L6, DPS6 Computer Peripherals </a:t>
            </a:r>
          </a:p>
        </p:txBody>
      </p:sp>
      <p:pic>
        <p:nvPicPr>
          <p:cNvPr id="81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276475"/>
            <a:ext cx="1112838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5300663"/>
            <a:ext cx="746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Lectures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Every Wednesday </a:t>
            </a:r>
            <a:r>
              <a:rPr lang="en-AU" dirty="0">
                <a:solidFill>
                  <a:srgbClr val="FF0000"/>
                </a:solidFill>
              </a:rPr>
              <a:t>5.30pm to 6:30 </a:t>
            </a:r>
            <a:r>
              <a:rPr lang="en-AU" dirty="0"/>
              <a:t>followed by </a:t>
            </a:r>
            <a:r>
              <a:rPr lang="en-AU" dirty="0">
                <a:solidFill>
                  <a:srgbClr val="3333FF"/>
                </a:solidFill>
              </a:rPr>
              <a:t>6.30pm to 8:30 (9.30)pm</a:t>
            </a:r>
          </a:p>
          <a:p>
            <a:r>
              <a:rPr lang="en-AU" dirty="0"/>
              <a:t>Venue</a:t>
            </a:r>
            <a:r>
              <a:rPr lang="en-AU" dirty="0">
                <a:solidFill>
                  <a:srgbClr val="FF0000"/>
                </a:solidFill>
              </a:rPr>
              <a:t>: 056.05.094 </a:t>
            </a:r>
            <a:r>
              <a:rPr lang="en-AU" dirty="0"/>
              <a:t>followed by </a:t>
            </a:r>
            <a:r>
              <a:rPr lang="en-AU" dirty="0">
                <a:solidFill>
                  <a:srgbClr val="3333FF"/>
                </a:solidFill>
              </a:rPr>
              <a:t>056.04.087 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Lecturer: Dr Milan Simic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Office: Bundoora East Campus, Building 251, Level 3, Room 18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Email: </a:t>
            </a:r>
            <a:r>
              <a:rPr lang="en-AU" sz="1800" dirty="0">
                <a:hlinkClick r:id="rId2"/>
              </a:rPr>
              <a:t>milan.simic@rmit.edu.au</a:t>
            </a: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Phone: 9925 6223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Consultation hours: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By appointment by email.</a:t>
            </a: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Location: At my office, </a:t>
            </a:r>
          </a:p>
          <a:p>
            <a:pPr marL="182563" lvl="1" indent="0">
              <a:buNone/>
            </a:pPr>
            <a:r>
              <a:rPr lang="en-AU" dirty="0"/>
              <a:t>			or City Campus booked meeting room. </a:t>
            </a:r>
          </a:p>
        </p:txBody>
      </p:sp>
    </p:spTree>
    <p:extLst>
      <p:ext uri="{BB962C8B-B14F-4D97-AF65-F5344CB8AC3E}">
        <p14:creationId xmlns:p14="http://schemas.microsoft.com/office/powerpoint/2010/main" val="38601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this Course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To develop an understanding in mechatronics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To have a </a:t>
            </a:r>
            <a:r>
              <a:rPr lang="en-AU" u="sng" dirty="0">
                <a:solidFill>
                  <a:schemeClr val="bg1"/>
                </a:solidFill>
              </a:rPr>
              <a:t>complete round </a:t>
            </a:r>
            <a:r>
              <a:rPr lang="en-AU" dirty="0">
                <a:solidFill>
                  <a:schemeClr val="bg1"/>
                </a:solidFill>
              </a:rPr>
              <a:t>of mechatronics design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This will be achieved via a </a:t>
            </a:r>
            <a:r>
              <a:rPr lang="en-AU" sz="1800" u="sng" dirty="0">
                <a:solidFill>
                  <a:schemeClr val="bg1"/>
                </a:solidFill>
              </a:rPr>
              <a:t>hands-on project </a:t>
            </a:r>
            <a:r>
              <a:rPr lang="en-AU" sz="1800" dirty="0">
                <a:sym typeface="Wingdings" pitchFamily="2" charset="2"/>
              </a:rPr>
              <a:t> </a:t>
            </a:r>
            <a:r>
              <a:rPr lang="en-AU" sz="1800" b="1" dirty="0">
                <a:sym typeface="Wingdings" pitchFamily="2" charset="2"/>
              </a:rPr>
              <a:t>Robotic Gripper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You will: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Design a gripper using CAD software (</a:t>
            </a:r>
            <a:r>
              <a:rPr lang="en-AU" sz="1800" dirty="0" err="1"/>
              <a:t>Solidworks</a:t>
            </a:r>
            <a:r>
              <a:rPr lang="en-AU" sz="1800" dirty="0"/>
              <a:t>).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Fabricate the parts and assemble the gripper.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Use NI </a:t>
            </a:r>
            <a:r>
              <a:rPr lang="en-AU" sz="1800" dirty="0" err="1"/>
              <a:t>myRIO</a:t>
            </a:r>
            <a:r>
              <a:rPr lang="en-AU" sz="1800" dirty="0"/>
              <a:t> &amp; LabView to read in sensor signals, run control algorithms, and send out control signals to the actuators.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Demonstrate the use of the gripper.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Also use </a:t>
            </a:r>
            <a:r>
              <a:rPr lang="en-AU" sz="1800" dirty="0" err="1"/>
              <a:t>MATLAB</a:t>
            </a:r>
            <a:r>
              <a:rPr lang="en-AU" sz="1800" dirty="0"/>
              <a:t> Simulink to perform simulation and control design.</a:t>
            </a: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/>
              <a:t>Will be discussed in Week 3. 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5723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MIT_TEMPLATE_MASTER_CORE_NEW_STANDARD_2013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RMIT_TEMPLATE_MASTER_CORE_NEW_STANDARD_2013</Template>
  <TotalTime>20179</TotalTime>
  <Words>2089</Words>
  <Application>Microsoft Office PowerPoint</Application>
  <PresentationFormat>On-screen Show (4:3)</PresentationFormat>
  <Paragraphs>289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RMIT_TEMPLATE_MASTER_CORE_NEW_STANDARD_2013</vt:lpstr>
      <vt:lpstr>rmit_aca_template</vt:lpstr>
      <vt:lpstr>Week 1A – Introduction</vt:lpstr>
      <vt:lpstr>Dr Milan Simic</vt:lpstr>
      <vt:lpstr>PowerPoint Presentation</vt:lpstr>
      <vt:lpstr>Activities and Recognitions</vt:lpstr>
      <vt:lpstr>Introduce Yourself  Students’ Network (Exchange contact details) Students Introduction </vt:lpstr>
      <vt:lpstr>Introduce Yourself  Students’ Network (Exchange contact details) Students Introduction</vt:lpstr>
      <vt:lpstr>A Bit of History</vt:lpstr>
      <vt:lpstr>Lectures</vt:lpstr>
      <vt:lpstr>About this Course</vt:lpstr>
      <vt:lpstr>Teaching Schedule</vt:lpstr>
      <vt:lpstr>Notes</vt:lpstr>
      <vt:lpstr>What is Mechatronics?</vt:lpstr>
      <vt:lpstr>What is Mechatronics?</vt:lpstr>
      <vt:lpstr>What is Mechatronics?</vt:lpstr>
      <vt:lpstr>What is Mechatronics?</vt:lpstr>
      <vt:lpstr>Mechatronics System Components</vt:lpstr>
      <vt:lpstr>Mechatronics System Components</vt:lpstr>
      <vt:lpstr>Mechatronics System Components</vt:lpstr>
      <vt:lpstr>Assessment</vt:lpstr>
      <vt:lpstr>Peer Assessment</vt:lpstr>
      <vt:lpstr>3D Printing for Gripper Project</vt:lpstr>
      <vt:lpstr>Textbooks and References</vt:lpstr>
      <vt:lpstr>Textbooks and References</vt:lpstr>
      <vt:lpstr>Textbooks and References</vt:lpstr>
      <vt:lpstr>Important Notes</vt:lpstr>
      <vt:lpstr>Communication</vt:lpstr>
      <vt:lpstr>Thank you!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– Introduction to LabVIEW and myRIO</dc:title>
  <dc:creator>Chow Yin Lai</dc:creator>
  <cp:lastModifiedBy>Milan Simic</cp:lastModifiedBy>
  <cp:revision>1618</cp:revision>
  <dcterms:created xsi:type="dcterms:W3CDTF">2016-02-08T03:34:34Z</dcterms:created>
  <dcterms:modified xsi:type="dcterms:W3CDTF">2020-03-19T01:46:15Z</dcterms:modified>
</cp:coreProperties>
</file>